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335" r:id="rId4"/>
    <p:sldId id="336" r:id="rId5"/>
    <p:sldId id="274" r:id="rId6"/>
    <p:sldId id="259" r:id="rId7"/>
    <p:sldId id="260" r:id="rId8"/>
    <p:sldId id="261" r:id="rId9"/>
    <p:sldId id="266" r:id="rId10"/>
    <p:sldId id="337" r:id="rId11"/>
    <p:sldId id="338" r:id="rId12"/>
    <p:sldId id="340" r:id="rId13"/>
    <p:sldId id="342" r:id="rId14"/>
    <p:sldId id="343" r:id="rId15"/>
    <p:sldId id="265" r:id="rId16"/>
    <p:sldId id="275" r:id="rId17"/>
    <p:sldId id="269" r:id="rId18"/>
    <p:sldId id="270" r:id="rId19"/>
    <p:sldId id="271" r:id="rId20"/>
    <p:sldId id="34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394370"/>
    <a:srgbClr val="84C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16" autoAdjust="0"/>
    <p:restoredTop sz="94615" autoAdjust="0"/>
  </p:normalViewPr>
  <p:slideViewPr>
    <p:cSldViewPr snapToGrid="0">
      <p:cViewPr varScale="1">
        <p:scale>
          <a:sx n="83" d="100"/>
          <a:sy n="83" d="100"/>
        </p:scale>
        <p:origin x="1578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268CBA-02AD-4FBC-AF69-029659264A43}" type="datetimeFigureOut">
              <a:rPr lang="en-US" smtClean="0"/>
              <a:t>10/10/2024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D21ACA-1EA5-46C8-8913-DD2985FC65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590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97C9EC-130F-476E-B6D6-5E0659215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424" y="-1"/>
            <a:ext cx="12221424" cy="6879925"/>
          </a:xfrm>
          <a:prstGeom prst="rect">
            <a:avLst/>
          </a:prstGeom>
        </p:spPr>
      </p:pic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6EC87D11-9DAC-4CD2-B284-4CE4C80426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2400" y="2035215"/>
            <a:ext cx="5791200" cy="1934013"/>
          </a:xfrm>
          <a:prstGeom prst="rect">
            <a:avLst/>
          </a:prstGeom>
          <a:solidFill>
            <a:srgbClr val="84CFCC">
              <a:alpha val="75000"/>
            </a:srgbClr>
          </a:solidFill>
          <a:ln w="38100" cmpd="sng">
            <a:solidFill>
              <a:srgbClr val="84CFCC"/>
            </a:solidFill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 </a:t>
            </a:r>
          </a:p>
          <a:p>
            <a:pPr lvl="0"/>
            <a:r>
              <a:rPr lang="en-US" dirty="0"/>
              <a:t>And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F0F31168-E3B0-40E1-A12A-3F063A3C52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2400" y="4204658"/>
            <a:ext cx="4121188" cy="533400"/>
          </a:xfrm>
          <a:prstGeom prst="rect">
            <a:avLst/>
          </a:prstGeom>
          <a:solidFill>
            <a:srgbClr val="84CFCC">
              <a:alpha val="75000"/>
            </a:srgbClr>
          </a:solidFill>
          <a:ln w="38100" cmpd="sng">
            <a:solidFill>
              <a:srgbClr val="84CFCC"/>
            </a:solidFill>
          </a:ln>
        </p:spPr>
        <p:txBody>
          <a:bodyPr vert="horz" lIns="91440" tIns="45720" rIns="91440" bIns="45720" rtlCol="0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Click to ADD Project Stage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631C132-4051-4685-A02F-FB0DD11957D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11079" y="2667000"/>
            <a:ext cx="3428520" cy="533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 dirty="0"/>
              <a:t>Click to ADD Team Leaders Name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E82B8B39-A6E9-4B2D-9FB7-AA7E0A4758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11078" y="3505200"/>
            <a:ext cx="3428521" cy="533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45720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</a:lstStyle>
          <a:p>
            <a:pPr lvl="0"/>
            <a:r>
              <a:rPr lang="en-US" dirty="0"/>
              <a:t>Click to ADD Facilitators Name</a:t>
            </a:r>
          </a:p>
          <a:p>
            <a:pPr lvl="1"/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BA58F12-DFF4-4798-B56D-F1D0092E2B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11078" y="4485967"/>
            <a:ext cx="3428522" cy="45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 dirty="0"/>
              <a:t>Click to ADD Host 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E319C1DD-AFE4-4559-BF28-DD1FE88BBA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11077" y="5390534"/>
            <a:ext cx="3428522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1EB1754-2F37-44CE-8C3E-714A759A26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3007" y="411637"/>
            <a:ext cx="3825858" cy="16235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7EE8FF1-F083-4FC5-B422-6A295AAE16A7}"/>
              </a:ext>
            </a:extLst>
          </p:cNvPr>
          <p:cNvSpPr txBox="1"/>
          <p:nvPr userDrawn="1"/>
        </p:nvSpPr>
        <p:spPr>
          <a:xfrm>
            <a:off x="4819112" y="6456461"/>
            <a:ext cx="2553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© HDP User Group International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B10ED8-05E8-490E-B3D3-E591DDBC72D3}"/>
              </a:ext>
            </a:extLst>
          </p:cNvPr>
          <p:cNvSpPr txBox="1"/>
          <p:nvPr userDrawn="1"/>
        </p:nvSpPr>
        <p:spPr>
          <a:xfrm>
            <a:off x="6682474" y="2667000"/>
            <a:ext cx="1928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Team Leader: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CD94AB-0F2E-4133-BE61-7CFCB3303CAD}"/>
              </a:ext>
            </a:extLst>
          </p:cNvPr>
          <p:cNvSpPr txBox="1"/>
          <p:nvPr userDrawn="1"/>
        </p:nvSpPr>
        <p:spPr>
          <a:xfrm>
            <a:off x="7041738" y="3507564"/>
            <a:ext cx="1569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Facilitator: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3943A4-05B2-4884-980D-30912E2C396D}"/>
              </a:ext>
            </a:extLst>
          </p:cNvPr>
          <p:cNvSpPr txBox="1"/>
          <p:nvPr userDrawn="1"/>
        </p:nvSpPr>
        <p:spPr>
          <a:xfrm>
            <a:off x="7702110" y="4485967"/>
            <a:ext cx="908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Host: 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5F8222D8-86FD-7B65-D39B-94F66BF5694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029200"/>
            <a:ext cx="944882" cy="125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0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F4A900-C294-4F99-ABA6-EF46F2CAA411}"/>
              </a:ext>
            </a:extLst>
          </p:cNvPr>
          <p:cNvSpPr/>
          <p:nvPr userDrawn="1"/>
        </p:nvSpPr>
        <p:spPr>
          <a:xfrm>
            <a:off x="2112264" y="457198"/>
            <a:ext cx="3932237" cy="914400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0A0018-D99F-40B3-9371-769CB16DB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64" y="457200"/>
            <a:ext cx="3932237" cy="914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F69E3-A01C-47AE-B0A5-B51BFFDED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8357" y="987425"/>
            <a:ext cx="521703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96F617-F28C-4E2B-B884-6DCF5A1458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21408" y="1438275"/>
            <a:ext cx="3932237" cy="443071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84AA14-216B-48CA-86B9-F69829CF5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F827B-9F30-4C70-A295-1750C145A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B8485-EC7D-4952-A16D-EE05C4D95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129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B48F3A-CD56-4B60-976A-D1D1CB3376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38356" y="987425"/>
            <a:ext cx="521703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C7CF6-8056-4858-960E-FF9732B44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B45BA4-355D-497D-82FA-F326A6CCD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B11B03-6418-4B19-BB30-235A43D00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62096D4-F471-4BA9-B10A-B6A3E2D362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21408" y="1438275"/>
            <a:ext cx="3932237" cy="443071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56594C-5B5F-4F95-A320-71E2E7D7167F}"/>
              </a:ext>
            </a:extLst>
          </p:cNvPr>
          <p:cNvSpPr/>
          <p:nvPr userDrawn="1"/>
        </p:nvSpPr>
        <p:spPr>
          <a:xfrm>
            <a:off x="2112264" y="457198"/>
            <a:ext cx="3932237" cy="914400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4067D69-F772-490A-B75C-10F974CFE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64" y="457200"/>
            <a:ext cx="3932237" cy="914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052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B23355-939F-4877-8E38-989966D4F5D8}"/>
              </a:ext>
            </a:extLst>
          </p:cNvPr>
          <p:cNvSpPr/>
          <p:nvPr userDrawn="1"/>
        </p:nvSpPr>
        <p:spPr>
          <a:xfrm>
            <a:off x="2112264" y="182880"/>
            <a:ext cx="9233002" cy="914400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7C210-6190-4B30-81CD-A03FB9FF5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64" y="182880"/>
            <a:ext cx="9233002" cy="9144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4A8733-1D57-44D3-BFDD-84B0E5C76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120797" y="1266825"/>
            <a:ext cx="9233002" cy="49101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6E9E4-18BA-42A2-A1EC-3A2987150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BD304-7298-425F-BB5A-A5D7ABDF7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5C60E-8D54-4349-A01C-32974BD92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364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F8328FD-EB41-4736-BB64-91F73DF74F11}"/>
              </a:ext>
            </a:extLst>
          </p:cNvPr>
          <p:cNvSpPr/>
          <p:nvPr userDrawn="1"/>
        </p:nvSpPr>
        <p:spPr>
          <a:xfrm>
            <a:off x="9982199" y="365125"/>
            <a:ext cx="1371600" cy="5811837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720D21-F45E-4D6B-A6C0-177087D2D3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982198" y="365125"/>
            <a:ext cx="1371600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3F5812-0F4A-4752-A610-7745152174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124074" y="365125"/>
            <a:ext cx="772477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3E540-8152-4FF6-B652-89988D95B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80B73-8BD6-4778-8BF7-ECC6D696F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5A6E3-881F-4B7A-87D4-6C679DCEC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6396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1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HDP</a:t>
            </a:r>
            <a:r>
              <a:rPr spc="-5" dirty="0"/>
              <a:t> </a:t>
            </a:r>
            <a:r>
              <a:rPr dirty="0"/>
              <a:t>User</a:t>
            </a:r>
            <a:r>
              <a:rPr spc="-10" dirty="0"/>
              <a:t> </a:t>
            </a:r>
            <a:r>
              <a:rPr dirty="0"/>
              <a:t>Group</a:t>
            </a:r>
            <a:r>
              <a:rPr spc="-10" dirty="0"/>
              <a:t> International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10" dirty="0"/>
              <a:t>10/19/23</a:t>
            </a:r>
            <a:endParaRPr spc="-10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2379396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Ex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97C9EC-130F-476E-B6D6-5E0659215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423" y="-1"/>
            <a:ext cx="12221422" cy="6879924"/>
          </a:xfrm>
          <a:prstGeom prst="rect">
            <a:avLst/>
          </a:prstGeom>
        </p:spPr>
      </p:pic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6EC87D11-9DAC-4CD2-B284-4CE4C80426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8733" y="2605885"/>
            <a:ext cx="6509674" cy="1695659"/>
          </a:xfrm>
          <a:prstGeom prst="rect">
            <a:avLst/>
          </a:prstGeom>
          <a:noFill/>
          <a:ln w="38100" cmpd="sng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E319C1DD-AFE4-4559-BF28-DD1FE88BBA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3903" y="5390534"/>
            <a:ext cx="5254504" cy="4572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1EB1754-2F37-44CE-8C3E-714A759A26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3007" y="411637"/>
            <a:ext cx="3825858" cy="16235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7EE8FF1-F083-4FC5-B422-6A295AAE16A7}"/>
              </a:ext>
            </a:extLst>
          </p:cNvPr>
          <p:cNvSpPr txBox="1"/>
          <p:nvPr userDrawn="1"/>
        </p:nvSpPr>
        <p:spPr>
          <a:xfrm>
            <a:off x="4819112" y="6456461"/>
            <a:ext cx="2553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© HDP User Group International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0C70C8DC-027F-4E51-A2AC-0F0BA46A50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4351421"/>
            <a:ext cx="5752408" cy="989235"/>
          </a:xfrm>
          <a:prstGeom prst="rect">
            <a:avLst/>
          </a:prstGeom>
          <a:noFill/>
          <a:ln w="38100" cmpd="sng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2800" dirty="0">
                <a:solidFill>
                  <a:schemeClr val="tx1"/>
                </a:solidFill>
              </a:defRPr>
            </a:lvl1pPr>
            <a:lvl2pPr marL="457200" indent="0">
              <a:buNone/>
              <a:defRPr lang="en-US" sz="1600" dirty="0">
                <a:solidFill>
                  <a:schemeClr val="bg1"/>
                </a:solidFill>
              </a:defRPr>
            </a:lvl2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Click to ADD Presenter name and credentials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23D499AA-4AC2-BB81-5BBE-0E1D13F7BD9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029200"/>
            <a:ext cx="944882" cy="125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06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1D50B-69FA-4B50-AA5A-8BB0B72872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4074" y="1122363"/>
            <a:ext cx="8543925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8AFCC6-F395-4011-861D-B135BFDA58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4074" y="3602038"/>
            <a:ext cx="8543925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22937-DBD3-4E2F-B858-29208BD7B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E213-C010-45B4-BBFF-2FDBE1C35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96757-612C-4E26-A035-0E96D990E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286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EC19F6-D2E4-435E-9ECA-D15D719ACD10}"/>
              </a:ext>
            </a:extLst>
          </p:cNvPr>
          <p:cNvSpPr/>
          <p:nvPr userDrawn="1"/>
        </p:nvSpPr>
        <p:spPr>
          <a:xfrm>
            <a:off x="2112264" y="184057"/>
            <a:ext cx="9233002" cy="914400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C532C6-4F44-4349-85F5-3EBAE517F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64" y="184058"/>
            <a:ext cx="9239250" cy="9144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75A40-DC53-47EB-8592-8F0B36551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4550" y="1171575"/>
            <a:ext cx="9239250" cy="5005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1255-5A7A-48E2-A9C5-48F6659D3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B537A-8371-4D44-A85B-494464CEF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03CC5-2CB1-4168-8740-965A9585E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742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B2E7E-6D49-4BC8-887E-447966F31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074" y="1709738"/>
            <a:ext cx="922337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941D6F-6A53-4422-BE42-9F87B4EBC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4075" y="4589463"/>
            <a:ext cx="9223374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09C24-4E38-481C-81CA-24410CF37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FB956-34F0-42FB-A7DE-8B6F2DCE1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95CD2-063E-44AF-BAA8-5E77A5A7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765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6A9E6CC-B96D-4DA3-9F0D-0E195C25512B}"/>
              </a:ext>
            </a:extLst>
          </p:cNvPr>
          <p:cNvSpPr/>
          <p:nvPr userDrawn="1"/>
        </p:nvSpPr>
        <p:spPr>
          <a:xfrm>
            <a:off x="2112264" y="182880"/>
            <a:ext cx="9233002" cy="914400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DD3D54-4275-4521-9F2A-8B1B13594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64" y="182880"/>
            <a:ext cx="9229725" cy="9144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6B351-BC94-43B0-B91F-13C5D57AA6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24074" y="1209675"/>
            <a:ext cx="4591049" cy="496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000A8B-D1CB-4B5F-8B00-8C765A597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2749" y="1209675"/>
            <a:ext cx="4591049" cy="496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A3FA24-3CB2-4549-8241-FEB9DE49C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6ABCB6-CB18-4B2F-B61D-8A9DB7051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3FDFAF-0398-45C0-B69A-65C6CB730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727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7411C-9818-4A62-B682-1CCE7DCAB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64" y="182880"/>
            <a:ext cx="9231313" cy="9144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D3226F-4DF3-4A69-9CA8-DAC78C0084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4075" y="1157288"/>
            <a:ext cx="45910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CFAA1D-F7D6-42EA-937A-8E5D699276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24073" y="2041208"/>
            <a:ext cx="4591052" cy="414845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CF4D8B-48E4-419D-9CEA-D0D87F9CD7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4336" y="1157288"/>
            <a:ext cx="459105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6F389D-629C-47F1-B827-94A338F60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4336" y="2041208"/>
            <a:ext cx="4591052" cy="414845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D818F8-1D34-4CEB-A9FE-775719E90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9DAF53-CF71-4212-9E7D-923BAA009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00316D-5911-4533-B853-1B2481D85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63C153-EAA2-4AAA-B4ED-8DC101779DEF}"/>
              </a:ext>
            </a:extLst>
          </p:cNvPr>
          <p:cNvSpPr/>
          <p:nvPr userDrawn="1"/>
        </p:nvSpPr>
        <p:spPr>
          <a:xfrm>
            <a:off x="2112264" y="182880"/>
            <a:ext cx="9233002" cy="914400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801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32FEC05-5CD5-4E79-BB17-B3126531C4BE}"/>
              </a:ext>
            </a:extLst>
          </p:cNvPr>
          <p:cNvSpPr/>
          <p:nvPr userDrawn="1"/>
        </p:nvSpPr>
        <p:spPr>
          <a:xfrm>
            <a:off x="2112264" y="182880"/>
            <a:ext cx="9233002" cy="914400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D5203B-96E2-43ED-A642-2A61ED549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64" y="182880"/>
            <a:ext cx="9229725" cy="9144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8A693B-8AF7-47D2-9596-9EC480635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EE2C7C-A08E-42C5-B0D3-8EC169DE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AECA56-98AC-4995-AD1E-4711A315F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786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289214-7BD5-4868-B4D5-3107AA20D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0C1004-710D-472D-88E4-610B54878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0B824-C67A-4B07-BC91-E19A427A3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527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3E32F3-0B9B-4049-A1DD-F862D086B6B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371599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D37F61A-A27A-4A80-A440-9ECDD9ED7F2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-1" y="5775034"/>
            <a:ext cx="1828800" cy="946441"/>
            <a:chOff x="0" y="5538424"/>
            <a:chExt cx="2286000" cy="118305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3B6621-BB44-4A6F-8A58-3A9F2A9EE437}"/>
                </a:ext>
              </a:extLst>
            </p:cNvPr>
            <p:cNvSpPr/>
            <p:nvPr/>
          </p:nvSpPr>
          <p:spPr>
            <a:xfrm>
              <a:off x="0" y="5538424"/>
              <a:ext cx="2286000" cy="11830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02EE559-E8AF-43AB-BF46-620FC4B4A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5203" y="5718083"/>
              <a:ext cx="1955593" cy="829895"/>
            </a:xfrm>
            <a:prstGeom prst="rect">
              <a:avLst/>
            </a:prstGeom>
          </p:spPr>
        </p:pic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E70A69-E3E8-4AB2-A233-4065DEF4206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20797" y="365125"/>
            <a:ext cx="92330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05239-76D9-4ADC-AF5C-07727F10BFF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120797" y="1825625"/>
            <a:ext cx="92330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346BB-AEE6-447E-A35F-57C1FF272AB4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2505074" y="6356350"/>
            <a:ext cx="2628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10/19/23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A8C26-19BE-4E39-804F-0864B942AF6F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5353050" y="6356350"/>
            <a:ext cx="5391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1EFD9-8351-446F-A3A7-525C060F84A6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63274" y="6356350"/>
            <a:ext cx="390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77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3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mailto:karls@hdpug.org" TargetMode="Externa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254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33006" y="411636"/>
              <a:ext cx="3825857" cy="162357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910201" y="6475476"/>
            <a:ext cx="23723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©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HDP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International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78804" y="2675635"/>
            <a:ext cx="16852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latin typeface="Calibri"/>
                <a:cs typeface="Calibri"/>
              </a:rPr>
              <a:t>Team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Leader: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35115" y="3513835"/>
            <a:ext cx="1329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Facilitator: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2400" y="2035214"/>
            <a:ext cx="5788660" cy="1933575"/>
          </a:xfrm>
          <a:prstGeom prst="rect">
            <a:avLst/>
          </a:prstGeom>
          <a:solidFill>
            <a:srgbClr val="84CFCC">
              <a:alpha val="74899"/>
            </a:srgbClr>
          </a:solidFill>
          <a:ln w="32751">
            <a:solidFill>
              <a:srgbClr val="84CFCC"/>
            </a:solidFill>
          </a:ln>
        </p:spPr>
        <p:txBody>
          <a:bodyPr vert="horz" wrap="square" lIns="0" tIns="318770" rIns="0" bIns="0" rtlCol="0">
            <a:spAutoFit/>
          </a:bodyPr>
          <a:lstStyle/>
          <a:p>
            <a:pPr marL="90805" marR="1974214">
              <a:lnSpc>
                <a:spcPct val="100000"/>
              </a:lnSpc>
              <a:spcBef>
                <a:spcPts val="2510"/>
              </a:spcBef>
            </a:pPr>
            <a:r>
              <a:rPr sz="4000" i="0" dirty="0">
                <a:solidFill>
                  <a:srgbClr val="FFFFFF"/>
                </a:solidFill>
                <a:latin typeface="Calibri"/>
                <a:cs typeface="Calibri"/>
              </a:rPr>
              <a:t>Innerlayer</a:t>
            </a:r>
            <a:r>
              <a:rPr sz="4000" i="0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i="0" spc="-10" dirty="0">
                <a:solidFill>
                  <a:srgbClr val="FFFFFF"/>
                </a:solidFill>
                <a:latin typeface="Calibri"/>
                <a:cs typeface="Calibri"/>
              </a:rPr>
              <a:t>Copper </a:t>
            </a:r>
            <a:r>
              <a:rPr sz="4000" i="0" dirty="0">
                <a:solidFill>
                  <a:srgbClr val="FFFFFF"/>
                </a:solidFill>
                <a:latin typeface="Calibri"/>
                <a:cs typeface="Calibri"/>
              </a:rPr>
              <a:t>Balancing</a:t>
            </a:r>
            <a:r>
              <a:rPr sz="4000" i="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i="0" dirty="0">
                <a:solidFill>
                  <a:srgbClr val="FFFFFF"/>
                </a:solidFill>
                <a:latin typeface="Calibri"/>
                <a:cs typeface="Calibri"/>
              </a:rPr>
              <a:t>Phase</a:t>
            </a:r>
            <a:r>
              <a:rPr sz="4000" i="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i="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40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2400" y="4204657"/>
            <a:ext cx="5941060" cy="410369"/>
          </a:xfrm>
          <a:prstGeom prst="rect">
            <a:avLst/>
          </a:prstGeom>
          <a:solidFill>
            <a:srgbClr val="84CFCC">
              <a:alpha val="74899"/>
            </a:srgbClr>
          </a:solidFill>
          <a:ln w="32751">
            <a:solidFill>
              <a:srgbClr val="84CFC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ts val="3210"/>
              </a:lnSpc>
            </a:pPr>
            <a:r>
              <a:rPr lang="en-US" sz="2800" dirty="0">
                <a:solidFill>
                  <a:srgbClr val="FFFFFF"/>
                </a:solidFill>
                <a:latin typeface="Calibri"/>
                <a:cs typeface="Calibri"/>
              </a:rPr>
              <a:t>Implementation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89818" y="2675635"/>
            <a:ext cx="219845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latin typeface="Calibri"/>
                <a:cs typeface="Calibri"/>
              </a:rPr>
              <a:t>Asa Guest, IBM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89818" y="3513835"/>
            <a:ext cx="18300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latin typeface="Calibri"/>
                <a:cs typeface="Calibri"/>
              </a:rPr>
              <a:t>Karl Sauter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689816" y="5372100"/>
            <a:ext cx="239056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spc="-10" dirty="0">
                <a:latin typeface="Calibri"/>
                <a:cs typeface="Calibri"/>
              </a:rPr>
              <a:t>October 17, 2024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89215" y="4492244"/>
            <a:ext cx="394889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13130" algn="l"/>
              </a:tabLst>
            </a:pPr>
            <a:r>
              <a:rPr sz="2400" spc="-10" dirty="0">
                <a:latin typeface="Calibri"/>
                <a:cs typeface="Calibri"/>
              </a:rPr>
              <a:t>Host: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lang="en-US" sz="2400" spc="-25" dirty="0">
                <a:latin typeface="Calibri"/>
                <a:cs typeface="Calibri"/>
              </a:rPr>
              <a:t>Virtual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9443950-16D6-022F-AEAA-B7809BD9A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D47980BE-7144-5F33-E25A-C39F79779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2139D2AA-734B-A638-3F5B-D6C0B1D26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CB0D96A-6C7F-F416-9180-88C339F7AF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406"/>
          <a:stretch/>
        </p:blipFill>
        <p:spPr>
          <a:xfrm>
            <a:off x="11153210" y="2056776"/>
            <a:ext cx="763203" cy="2271016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303344"/>
            <a:ext cx="9233535" cy="675826"/>
          </a:xfrm>
          <a:prstGeom prst="rect">
            <a:avLst/>
          </a:prstGeom>
          <a:ln w="25400">
            <a:noFill/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lang="en-US" sz="3600" i="0" dirty="0">
                <a:latin typeface="Calibri-Light"/>
                <a:cs typeface="Calibri-Light"/>
              </a:rPr>
              <a:t>Status: </a:t>
            </a:r>
            <a:r>
              <a:rPr sz="3600" i="0" dirty="0">
                <a:latin typeface="Calibri-Light"/>
                <a:cs typeface="Calibri-Light"/>
              </a:rPr>
              <a:t>Copper</a:t>
            </a:r>
            <a:r>
              <a:rPr sz="3600" i="0" spc="-75" dirty="0">
                <a:latin typeface="Calibri-Light"/>
                <a:cs typeface="Calibri-Light"/>
              </a:rPr>
              <a:t> </a:t>
            </a:r>
            <a:r>
              <a:rPr sz="3600" i="0" spc="-10" dirty="0">
                <a:latin typeface="Calibri-Light"/>
                <a:cs typeface="Calibri-Light"/>
              </a:rPr>
              <a:t>Balancing</a:t>
            </a:r>
            <a:r>
              <a:rPr lang="en-US" sz="3600" i="0" spc="-10" dirty="0">
                <a:latin typeface="Calibri-Light"/>
                <a:cs typeface="Calibri-Light"/>
              </a:rPr>
              <a:t> Analysis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81771" y="1261590"/>
            <a:ext cx="9933940" cy="998991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Example of Rolling Average over different distances</a:t>
            </a: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Pixel size at 5x5 mil </a:t>
            </a:r>
            <a:endParaRPr lang="en-US" sz="16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10</a:t>
            </a:fld>
            <a:endParaRPr spc="-25" dirty="0"/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87C513C2-3F22-3646-EB38-1EE57DDB2B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05" t="11832" r="3530"/>
          <a:stretch/>
        </p:blipFill>
        <p:spPr bwMode="auto">
          <a:xfrm>
            <a:off x="4615154" y="2107218"/>
            <a:ext cx="3138283" cy="2112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1">
            <a:extLst>
              <a:ext uri="{FF2B5EF4-FFF2-40B4-BE49-F238E27FC236}">
                <a16:creationId xmlns:a16="http://schemas.microsoft.com/office/drawing/2014/main" id="{08EE1608-B463-6043-4712-F40CB0961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79" t="8343" r="10569" b="760"/>
          <a:stretch/>
        </p:blipFill>
        <p:spPr bwMode="auto">
          <a:xfrm>
            <a:off x="1588567" y="2066781"/>
            <a:ext cx="2840180" cy="2160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1">
            <a:extLst>
              <a:ext uri="{FF2B5EF4-FFF2-40B4-BE49-F238E27FC236}">
                <a16:creationId xmlns:a16="http://schemas.microsoft.com/office/drawing/2014/main" id="{FF24E53B-685B-F14A-67E1-7C88A60FB3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5" t="11888"/>
          <a:stretch/>
        </p:blipFill>
        <p:spPr bwMode="auto">
          <a:xfrm>
            <a:off x="8103482" y="2144985"/>
            <a:ext cx="3242317" cy="2072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CF5D93-A849-F1F0-D9A5-B17BC3493C07}"/>
              </a:ext>
            </a:extLst>
          </p:cNvPr>
          <p:cNvSpPr txBox="1"/>
          <p:nvPr/>
        </p:nvSpPr>
        <p:spPr>
          <a:xfrm>
            <a:off x="2566193" y="4399445"/>
            <a:ext cx="1244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 inch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87E3E9-0C0B-6E84-F3E7-4B61AFAD1496}"/>
              </a:ext>
            </a:extLst>
          </p:cNvPr>
          <p:cNvSpPr txBox="1"/>
          <p:nvPr/>
        </p:nvSpPr>
        <p:spPr>
          <a:xfrm>
            <a:off x="5670640" y="4353111"/>
            <a:ext cx="1244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1.25 inch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7AAE57-F199-72E1-B51A-1F15F419233D}"/>
              </a:ext>
            </a:extLst>
          </p:cNvPr>
          <p:cNvSpPr txBox="1"/>
          <p:nvPr/>
        </p:nvSpPr>
        <p:spPr>
          <a:xfrm>
            <a:off x="9213506" y="4395592"/>
            <a:ext cx="1244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2.5 inch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357655-D1D0-2B00-61DE-903547D6BED3}"/>
              </a:ext>
            </a:extLst>
          </p:cNvPr>
          <p:cNvSpPr txBox="1"/>
          <p:nvPr/>
        </p:nvSpPr>
        <p:spPr>
          <a:xfrm>
            <a:off x="3780715" y="5299337"/>
            <a:ext cx="6522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Rolling average much better then simple averaging within a set grid w.r.t Maintaining a level of local detail otherwise hidden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4203B9-9F40-8C2A-1A26-21EF05FBC7C4}"/>
              </a:ext>
            </a:extLst>
          </p:cNvPr>
          <p:cNvSpPr txBox="1"/>
          <p:nvPr/>
        </p:nvSpPr>
        <p:spPr>
          <a:xfrm>
            <a:off x="6914650" y="4744311"/>
            <a:ext cx="2536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Asymmetry of average thickness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7DAF2FE-26C5-7B3A-C469-3AF21AD666BE}"/>
              </a:ext>
            </a:extLst>
          </p:cNvPr>
          <p:cNvCxnSpPr/>
          <p:nvPr/>
        </p:nvCxnSpPr>
        <p:spPr>
          <a:xfrm flipH="1" flipV="1">
            <a:off x="6729031" y="3776217"/>
            <a:ext cx="883881" cy="92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C26F264-6DE3-517C-B311-72B7A0092172}"/>
              </a:ext>
            </a:extLst>
          </p:cNvPr>
          <p:cNvSpPr txBox="1"/>
          <p:nvPr/>
        </p:nvSpPr>
        <p:spPr>
          <a:xfrm>
            <a:off x="10150183" y="1346158"/>
            <a:ext cx="14655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Color bands around panel average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51290B71-4CA0-1A7F-C2FF-7B40A67A871B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</p:spTree>
    <p:extLst>
      <p:ext uri="{BB962C8B-B14F-4D97-AF65-F5344CB8AC3E}">
        <p14:creationId xmlns:p14="http://schemas.microsoft.com/office/powerpoint/2010/main" val="1679353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F1516A4C-A0F1-F1E0-8233-B6727B55152F}"/>
              </a:ext>
            </a:extLst>
          </p:cNvPr>
          <p:cNvGrpSpPr/>
          <p:nvPr/>
        </p:nvGrpSpPr>
        <p:grpSpPr>
          <a:xfrm>
            <a:off x="9458704" y="4201731"/>
            <a:ext cx="2383557" cy="1993926"/>
            <a:chOff x="9458704" y="4201731"/>
            <a:chExt cx="2383557" cy="1993926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B619A885-8F75-7C53-1F66-A80B206D3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44518" y="4564521"/>
              <a:ext cx="1997743" cy="1631136"/>
            </a:xfrm>
            <a:prstGeom prst="rect">
              <a:avLst/>
            </a:prstGeom>
          </p:spPr>
        </p:pic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B3326484-D009-6853-EE3D-4F4D1977533F}"/>
                </a:ext>
              </a:extLst>
            </p:cNvPr>
            <p:cNvSpPr/>
            <p:nvPr/>
          </p:nvSpPr>
          <p:spPr>
            <a:xfrm rot="3385803">
              <a:off x="9571357" y="4089078"/>
              <a:ext cx="1112670" cy="133797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303344"/>
            <a:ext cx="9233535" cy="675826"/>
          </a:xfrm>
          <a:prstGeom prst="rect">
            <a:avLst/>
          </a:prstGeom>
          <a:ln w="25400">
            <a:noFill/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lang="en-US" sz="3600" i="0" dirty="0">
                <a:latin typeface="Calibri-Light"/>
                <a:cs typeface="Calibri-Light"/>
              </a:rPr>
              <a:t>Status: </a:t>
            </a:r>
            <a:r>
              <a:rPr sz="3600" i="0" dirty="0">
                <a:latin typeface="Calibri-Light"/>
                <a:cs typeface="Calibri-Light"/>
              </a:rPr>
              <a:t>Copper</a:t>
            </a:r>
            <a:r>
              <a:rPr sz="3600" i="0" spc="-75" dirty="0">
                <a:latin typeface="Calibri-Light"/>
                <a:cs typeface="Calibri-Light"/>
              </a:rPr>
              <a:t> </a:t>
            </a:r>
            <a:r>
              <a:rPr sz="3600" i="0" spc="-10" dirty="0">
                <a:latin typeface="Calibri-Light"/>
                <a:cs typeface="Calibri-Light"/>
              </a:rPr>
              <a:t>Balancing</a:t>
            </a:r>
            <a:r>
              <a:rPr lang="en-US" sz="3600" i="0" spc="-10" dirty="0">
                <a:latin typeface="Calibri-Light"/>
                <a:cs typeface="Calibri-Light"/>
              </a:rPr>
              <a:t> Analysis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41087" y="1782773"/>
            <a:ext cx="1754271" cy="1688924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Measured coplanarity variation of Q2</a:t>
            </a: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endParaRPr lang="en-US" sz="2000" spc="-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i="1" spc="-50" dirty="0">
                <a:latin typeface="Calibri"/>
                <a:cs typeface="Calibri"/>
              </a:rPr>
              <a:t>Shadow Moire</a:t>
            </a:r>
            <a:endParaRPr lang="en-US" sz="1600" i="1" spc="-10" dirty="0">
              <a:latin typeface="Calibri"/>
              <a:cs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11</a:t>
            </a:fld>
            <a:endParaRPr spc="-25" dirty="0"/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5CEF6175-2164-B96C-B0A9-79978892FC24}"/>
              </a:ext>
            </a:extLst>
          </p:cNvPr>
          <p:cNvSpPr txBox="1"/>
          <p:nvPr/>
        </p:nvSpPr>
        <p:spPr>
          <a:xfrm>
            <a:off x="1650958" y="3786030"/>
            <a:ext cx="1754271" cy="1255472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Total copper map of Q2 with rolling average</a:t>
            </a:r>
            <a:endParaRPr lang="en-US" sz="16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3E67907-A712-33AB-C60F-917E05E8DB43}"/>
              </a:ext>
            </a:extLst>
          </p:cNvPr>
          <p:cNvGrpSpPr/>
          <p:nvPr/>
        </p:nvGrpSpPr>
        <p:grpSpPr>
          <a:xfrm>
            <a:off x="3652804" y="1097106"/>
            <a:ext cx="3771624" cy="2834334"/>
            <a:chOff x="3652804" y="1097106"/>
            <a:chExt cx="3771624" cy="283433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AA04A87-4C45-66B7-9586-8A73DD607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25817">
              <a:off x="3974792" y="1349231"/>
              <a:ext cx="2488644" cy="2173851"/>
            </a:xfrm>
            <a:prstGeom prst="rect">
              <a:avLst/>
            </a:prstGeom>
            <a:scene3d>
              <a:camera prst="orthographicFront">
                <a:rot lat="19199995" lon="20999979" rev="0"/>
              </a:camera>
              <a:lightRig rig="threePt" dir="t"/>
            </a:scene3d>
          </p:spPr>
        </p:pic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B3786BE1-3579-C551-D8B2-695B2A27281D}"/>
                </a:ext>
              </a:extLst>
            </p:cNvPr>
            <p:cNvSpPr/>
            <p:nvPr/>
          </p:nvSpPr>
          <p:spPr>
            <a:xfrm rot="4339726">
              <a:off x="3765457" y="984453"/>
              <a:ext cx="1112670" cy="133797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A0161369-CCA6-CBBB-F4B6-2601E80040C1}"/>
                </a:ext>
              </a:extLst>
            </p:cNvPr>
            <p:cNvSpPr/>
            <p:nvPr/>
          </p:nvSpPr>
          <p:spPr>
            <a:xfrm rot="7461117">
              <a:off x="6199106" y="2706117"/>
              <a:ext cx="1112670" cy="133797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51" name="Picture 1">
            <a:extLst>
              <a:ext uri="{FF2B5EF4-FFF2-40B4-BE49-F238E27FC236}">
                <a16:creationId xmlns:a16="http://schemas.microsoft.com/office/drawing/2014/main" id="{5A10A8B2-CB5D-C9BE-D2B7-5BA36411D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25" t="15187" r="39713" b="41111"/>
          <a:stretch/>
        </p:blipFill>
        <p:spPr bwMode="auto">
          <a:xfrm>
            <a:off x="3705970" y="3363165"/>
            <a:ext cx="2951035" cy="2152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C22A845-8A85-33E5-7A08-2AF33037B4DC}"/>
              </a:ext>
            </a:extLst>
          </p:cNvPr>
          <p:cNvSpPr txBox="1"/>
          <p:nvPr/>
        </p:nvSpPr>
        <p:spPr>
          <a:xfrm>
            <a:off x="7657516" y="3803755"/>
            <a:ext cx="3407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General patterns 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Basic Shape of High/low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Location of Low/High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Except when they don’t: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2FA2AA7-F013-F06F-4B9B-FAA23F1240C4}"/>
              </a:ext>
            </a:extLst>
          </p:cNvPr>
          <p:cNvGrpSpPr/>
          <p:nvPr/>
        </p:nvGrpSpPr>
        <p:grpSpPr>
          <a:xfrm>
            <a:off x="7794827" y="945396"/>
            <a:ext cx="3425071" cy="3050564"/>
            <a:chOff x="7794827" y="945396"/>
            <a:chExt cx="3425071" cy="305056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F59A0AE-7E24-9B45-3497-27F544F43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2087" y="1526578"/>
              <a:ext cx="2333545" cy="1836587"/>
            </a:xfrm>
            <a:prstGeom prst="rect">
              <a:avLst/>
            </a:prstGeom>
          </p:spPr>
        </p:pic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B2183F95-0AA1-A2B4-1679-C0C15FE5E56F}"/>
                </a:ext>
              </a:extLst>
            </p:cNvPr>
            <p:cNvSpPr/>
            <p:nvPr/>
          </p:nvSpPr>
          <p:spPr>
            <a:xfrm rot="4339726">
              <a:off x="7907480" y="832743"/>
              <a:ext cx="1112670" cy="133797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C3A56D27-5005-2A14-82EA-B202C885A946}"/>
                </a:ext>
              </a:extLst>
            </p:cNvPr>
            <p:cNvSpPr/>
            <p:nvPr/>
          </p:nvSpPr>
          <p:spPr>
            <a:xfrm rot="7461117">
              <a:off x="9994576" y="2770637"/>
              <a:ext cx="1112670" cy="133797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6" name="object 3">
            <a:extLst>
              <a:ext uri="{FF2B5EF4-FFF2-40B4-BE49-F238E27FC236}">
                <a16:creationId xmlns:a16="http://schemas.microsoft.com/office/drawing/2014/main" id="{97413856-E31A-8311-80CF-909675233F8B}"/>
              </a:ext>
            </a:extLst>
          </p:cNvPr>
          <p:cNvSpPr txBox="1"/>
          <p:nvPr/>
        </p:nvSpPr>
        <p:spPr>
          <a:xfrm>
            <a:off x="4625526" y="1390064"/>
            <a:ext cx="1754271" cy="639919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Panel 2, Mtrl A</a:t>
            </a:r>
            <a:endParaRPr lang="en-US" sz="16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sp>
        <p:nvSpPr>
          <p:cNvPr id="39" name="object 3">
            <a:extLst>
              <a:ext uri="{FF2B5EF4-FFF2-40B4-BE49-F238E27FC236}">
                <a16:creationId xmlns:a16="http://schemas.microsoft.com/office/drawing/2014/main" id="{BA231315-BD53-2A05-7E9E-1C5136CBFC44}"/>
              </a:ext>
            </a:extLst>
          </p:cNvPr>
          <p:cNvSpPr txBox="1"/>
          <p:nvPr/>
        </p:nvSpPr>
        <p:spPr>
          <a:xfrm>
            <a:off x="8413897" y="1401472"/>
            <a:ext cx="2103501" cy="639919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Panel 1, Mtrl B</a:t>
            </a:r>
            <a:endParaRPr lang="en-US" sz="16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sp>
        <p:nvSpPr>
          <p:cNvPr id="57" name="object 3">
            <a:extLst>
              <a:ext uri="{FF2B5EF4-FFF2-40B4-BE49-F238E27FC236}">
                <a16:creationId xmlns:a16="http://schemas.microsoft.com/office/drawing/2014/main" id="{1C3D04DE-018D-4CC9-B8B0-236365E75285}"/>
              </a:ext>
            </a:extLst>
          </p:cNvPr>
          <p:cNvSpPr txBox="1"/>
          <p:nvPr/>
        </p:nvSpPr>
        <p:spPr>
          <a:xfrm>
            <a:off x="10088500" y="6163797"/>
            <a:ext cx="1437194" cy="516808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1600" spc="-50" dirty="0">
                <a:latin typeface="Calibri"/>
                <a:cs typeface="Calibri"/>
              </a:rPr>
              <a:t>Panel 1, Mtrl A</a:t>
            </a:r>
            <a:endParaRPr lang="en-US" sz="12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200" spc="-10" dirty="0">
              <a:latin typeface="Calibri"/>
              <a:cs typeface="Calibri"/>
            </a:endParaRPr>
          </a:p>
        </p:txBody>
      </p: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F5768057-0B61-E09A-4347-E9C1F65C1FAB}"/>
              </a:ext>
            </a:extLst>
          </p:cNvPr>
          <p:cNvGrpSpPr/>
          <p:nvPr/>
        </p:nvGrpSpPr>
        <p:grpSpPr>
          <a:xfrm>
            <a:off x="6806578" y="3485592"/>
            <a:ext cx="731906" cy="2041687"/>
            <a:chOff x="6806578" y="3485592"/>
            <a:chExt cx="731906" cy="2041687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29B17C3-C71F-1A49-0DB7-CDE78D7B946F}"/>
                </a:ext>
              </a:extLst>
            </p:cNvPr>
            <p:cNvGrpSpPr/>
            <p:nvPr/>
          </p:nvGrpSpPr>
          <p:grpSpPr>
            <a:xfrm>
              <a:off x="6806578" y="3485592"/>
              <a:ext cx="731906" cy="2041687"/>
              <a:chOff x="8805358" y="3660763"/>
              <a:chExt cx="1214756" cy="2501607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23ADB28A-E6E4-2018-9ED0-C066D52EAAD9}"/>
                  </a:ext>
                </a:extLst>
              </p:cNvPr>
              <p:cNvGrpSpPr/>
              <p:nvPr/>
            </p:nvGrpSpPr>
            <p:grpSpPr>
              <a:xfrm>
                <a:off x="8805358" y="3791568"/>
                <a:ext cx="259976" cy="2239997"/>
                <a:chOff x="10291480" y="3947378"/>
                <a:chExt cx="259976" cy="2239997"/>
              </a:xfrm>
            </p:grpSpPr>
            <p:cxnSp>
              <p:nvCxnSpPr>
                <p:cNvPr id="1025" name="Straight Connector 1024">
                  <a:extLst>
                    <a:ext uri="{FF2B5EF4-FFF2-40B4-BE49-F238E27FC236}">
                      <a16:creationId xmlns:a16="http://schemas.microsoft.com/office/drawing/2014/main" id="{43543D07-F3D5-87C9-E283-E7F6001E9E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3947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6" name="Straight Connector 1025">
                  <a:extLst>
                    <a:ext uri="{FF2B5EF4-FFF2-40B4-BE49-F238E27FC236}">
                      <a16:creationId xmlns:a16="http://schemas.microsoft.com/office/drawing/2014/main" id="{31DFC468-82AE-DFAC-A9DF-D624D06025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6187375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9" name="Straight Connector 1028">
                  <a:extLst>
                    <a:ext uri="{FF2B5EF4-FFF2-40B4-BE49-F238E27FC236}">
                      <a16:creationId xmlns:a16="http://schemas.microsoft.com/office/drawing/2014/main" id="{9AFEE8D8-684A-C2A2-816E-2D49651788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171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0" name="Straight Connector 1029">
                  <a:extLst>
                    <a:ext uri="{FF2B5EF4-FFF2-40B4-BE49-F238E27FC236}">
                      <a16:creationId xmlns:a16="http://schemas.microsoft.com/office/drawing/2014/main" id="{823DAEBE-EB3A-178B-E150-E634FA11E7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395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1" name="Straight Connector 1030">
                  <a:extLst>
                    <a:ext uri="{FF2B5EF4-FFF2-40B4-BE49-F238E27FC236}">
                      <a16:creationId xmlns:a16="http://schemas.microsoft.com/office/drawing/2014/main" id="{2CAA271B-74B0-8644-8F81-0362C60B5A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843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2" name="Straight Connector 1031">
                  <a:extLst>
                    <a:ext uri="{FF2B5EF4-FFF2-40B4-BE49-F238E27FC236}">
                      <a16:creationId xmlns:a16="http://schemas.microsoft.com/office/drawing/2014/main" id="{3C7B3108-8AA2-0415-4020-7D56F5B9CE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291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3" name="Straight Connector 1032">
                  <a:extLst>
                    <a:ext uri="{FF2B5EF4-FFF2-40B4-BE49-F238E27FC236}">
                      <a16:creationId xmlns:a16="http://schemas.microsoft.com/office/drawing/2014/main" id="{E4796342-58E0-4867-0C05-02FBA1C36D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515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4" name="Straight Connector 1033">
                  <a:extLst>
                    <a:ext uri="{FF2B5EF4-FFF2-40B4-BE49-F238E27FC236}">
                      <a16:creationId xmlns:a16="http://schemas.microsoft.com/office/drawing/2014/main" id="{CF099C79-679A-C961-B090-8B67EF30FE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739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5" name="Straight Connector 1034">
                  <a:extLst>
                    <a:ext uri="{FF2B5EF4-FFF2-40B4-BE49-F238E27FC236}">
                      <a16:creationId xmlns:a16="http://schemas.microsoft.com/office/drawing/2014/main" id="{CEFEFA6B-3941-03AD-5D2C-E14A86CA8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963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6" name="Straight Connector 1035">
                  <a:extLst>
                    <a:ext uri="{FF2B5EF4-FFF2-40B4-BE49-F238E27FC236}">
                      <a16:creationId xmlns:a16="http://schemas.microsoft.com/office/drawing/2014/main" id="{BEDB8837-B3B8-569F-EDCA-934BFB3661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619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7" name="Straight Connector 1036">
                  <a:extLst>
                    <a:ext uri="{FF2B5EF4-FFF2-40B4-BE49-F238E27FC236}">
                      <a16:creationId xmlns:a16="http://schemas.microsoft.com/office/drawing/2014/main" id="{1935CA81-FE38-DEF7-38DD-3A0EEE8E9C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067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A093FD5-DAB9-1F17-E2E9-FBF464CAB592}"/>
                  </a:ext>
                </a:extLst>
              </p:cNvPr>
              <p:cNvSpPr txBox="1"/>
              <p:nvPr/>
            </p:nvSpPr>
            <p:spPr>
              <a:xfrm>
                <a:off x="9065334" y="3660763"/>
                <a:ext cx="9547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/>
                  <a:t>650um</a:t>
                </a:r>
              </a:p>
            </p:txBody>
          </p:sp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488675FF-9101-3E78-8008-F7A56B702BC2}"/>
                  </a:ext>
                </a:extLst>
              </p:cNvPr>
              <p:cNvSpPr txBox="1"/>
              <p:nvPr/>
            </p:nvSpPr>
            <p:spPr>
              <a:xfrm>
                <a:off x="9065334" y="5900760"/>
                <a:ext cx="9547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/>
                  <a:t>0um</a:t>
                </a:r>
              </a:p>
            </p:txBody>
          </p:sp>
        </p:grpSp>
        <p:pic>
          <p:nvPicPr>
            <p:cNvPr id="59" name="Picture 1">
              <a:extLst>
                <a:ext uri="{FF2B5EF4-FFF2-40B4-BE49-F238E27FC236}">
                  <a16:creationId xmlns:a16="http://schemas.microsoft.com/office/drawing/2014/main" id="{4839E35D-4970-C922-DDF4-1210778749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854" t="10464" r="-499" b="-380"/>
            <a:stretch/>
          </p:blipFill>
          <p:spPr bwMode="auto">
            <a:xfrm>
              <a:off x="6806578" y="3572750"/>
              <a:ext cx="111266" cy="1885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object 5">
            <a:extLst>
              <a:ext uri="{FF2B5EF4-FFF2-40B4-BE49-F238E27FC236}">
                <a16:creationId xmlns:a16="http://schemas.microsoft.com/office/drawing/2014/main" id="{F3EC84FA-1340-FAFA-516E-EF2BE3608797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</p:spTree>
    <p:extLst>
      <p:ext uri="{BB962C8B-B14F-4D97-AF65-F5344CB8AC3E}">
        <p14:creationId xmlns:p14="http://schemas.microsoft.com/office/powerpoint/2010/main" val="4028825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303344"/>
            <a:ext cx="9233535" cy="675826"/>
          </a:xfrm>
          <a:prstGeom prst="rect">
            <a:avLst/>
          </a:prstGeom>
          <a:ln w="25400">
            <a:noFill/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lang="en-US" sz="3600" i="0" dirty="0">
                <a:latin typeface="Calibri-Light"/>
                <a:cs typeface="Calibri-Light"/>
              </a:rPr>
              <a:t>Status: </a:t>
            </a:r>
            <a:r>
              <a:rPr sz="3600" i="0" dirty="0">
                <a:latin typeface="Calibri-Light"/>
                <a:cs typeface="Calibri-Light"/>
              </a:rPr>
              <a:t>Copper</a:t>
            </a:r>
            <a:r>
              <a:rPr sz="3600" i="0" spc="-75" dirty="0">
                <a:latin typeface="Calibri-Light"/>
                <a:cs typeface="Calibri-Light"/>
              </a:rPr>
              <a:t> </a:t>
            </a:r>
            <a:r>
              <a:rPr sz="3600" i="0" spc="-10" dirty="0">
                <a:latin typeface="Calibri-Light"/>
                <a:cs typeface="Calibri-Light"/>
              </a:rPr>
              <a:t>Balancing</a:t>
            </a:r>
            <a:r>
              <a:rPr lang="en-US" sz="3600" i="0" spc="-10" dirty="0">
                <a:latin typeface="Calibri-Light"/>
                <a:cs typeface="Calibri-Light"/>
              </a:rPr>
              <a:t> Analysis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41087" y="1782773"/>
            <a:ext cx="1754271" cy="1688924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Measured coplanarity variation of Q4</a:t>
            </a: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endParaRPr lang="en-US" sz="2000" spc="-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i="1" spc="-50" dirty="0">
                <a:latin typeface="Calibri"/>
                <a:cs typeface="Calibri"/>
              </a:rPr>
              <a:t>Shadow Moire</a:t>
            </a:r>
            <a:endParaRPr lang="en-US" sz="1600" i="1" spc="-10" dirty="0">
              <a:latin typeface="Calibri"/>
              <a:cs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12</a:t>
            </a:fld>
            <a:endParaRPr spc="-25" dirty="0"/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5CEF6175-2164-B96C-B0A9-79978892FC24}"/>
              </a:ext>
            </a:extLst>
          </p:cNvPr>
          <p:cNvSpPr txBox="1"/>
          <p:nvPr/>
        </p:nvSpPr>
        <p:spPr>
          <a:xfrm>
            <a:off x="1650958" y="3786030"/>
            <a:ext cx="1754271" cy="1255472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Total copper map of Q4 with rolling average</a:t>
            </a:r>
            <a:endParaRPr lang="en-US" sz="16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22A845-8A85-33E5-7A08-2AF33037B4DC}"/>
              </a:ext>
            </a:extLst>
          </p:cNvPr>
          <p:cNvSpPr txBox="1"/>
          <p:nvPr/>
        </p:nvSpPr>
        <p:spPr>
          <a:xfrm>
            <a:off x="7694225" y="3499001"/>
            <a:ext cx="3407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General patterns 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Basic Shape of High/low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Location of Low/High Areas</a:t>
            </a:r>
          </a:p>
        </p:txBody>
      </p:sp>
      <p:sp>
        <p:nvSpPr>
          <p:cNvPr id="36" name="object 3">
            <a:extLst>
              <a:ext uri="{FF2B5EF4-FFF2-40B4-BE49-F238E27FC236}">
                <a16:creationId xmlns:a16="http://schemas.microsoft.com/office/drawing/2014/main" id="{97413856-E31A-8311-80CF-909675233F8B}"/>
              </a:ext>
            </a:extLst>
          </p:cNvPr>
          <p:cNvSpPr txBox="1"/>
          <p:nvPr/>
        </p:nvSpPr>
        <p:spPr>
          <a:xfrm>
            <a:off x="4625526" y="1390064"/>
            <a:ext cx="1754271" cy="639919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Panel 2, Mtrl A</a:t>
            </a:r>
            <a:endParaRPr lang="en-US" sz="16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sp>
        <p:nvSpPr>
          <p:cNvPr id="39" name="object 3">
            <a:extLst>
              <a:ext uri="{FF2B5EF4-FFF2-40B4-BE49-F238E27FC236}">
                <a16:creationId xmlns:a16="http://schemas.microsoft.com/office/drawing/2014/main" id="{BA231315-BD53-2A05-7E9E-1C5136CBFC44}"/>
              </a:ext>
            </a:extLst>
          </p:cNvPr>
          <p:cNvSpPr txBox="1"/>
          <p:nvPr/>
        </p:nvSpPr>
        <p:spPr>
          <a:xfrm>
            <a:off x="8413897" y="1401472"/>
            <a:ext cx="2103501" cy="639919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Panel 1, Mtrl C</a:t>
            </a:r>
            <a:endParaRPr lang="en-US" sz="16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CDD3B7-5021-3D71-451B-7675C0A64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412822">
            <a:off x="4002054" y="1394163"/>
            <a:ext cx="2550728" cy="2270213"/>
          </a:xfrm>
          <a:prstGeom prst="rect">
            <a:avLst/>
          </a:prstGeom>
          <a:scene3d>
            <a:camera prst="isometricTopUp">
              <a:rot lat="19022653" lon="217515" rev="1003921"/>
            </a:camera>
            <a:lightRig rig="threePt" dir="t"/>
          </a:scene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061F5F-D783-BA57-5167-2F16703F2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597" y="1653545"/>
            <a:ext cx="2677761" cy="1666929"/>
          </a:xfrm>
          <a:prstGeom prst="rect">
            <a:avLst/>
          </a:prstGeom>
          <a:scene3d>
            <a:camera prst="orthographicFront">
              <a:rot lat="19499965" lon="21599981" rev="21599992"/>
            </a:camera>
            <a:lightRig rig="threePt" dir="t"/>
          </a:scene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5BFE87-FA01-69A2-1B95-BAF40041AE3A}"/>
              </a:ext>
            </a:extLst>
          </p:cNvPr>
          <p:cNvSpPr txBox="1"/>
          <p:nvPr/>
        </p:nvSpPr>
        <p:spPr>
          <a:xfrm>
            <a:off x="7694225" y="4884714"/>
            <a:ext cx="42036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As expected: Total Cu map as an indicator of coplanarity will be best when Local Thickness variations are dominate factor in Coplanarity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173CB9-5F47-EA03-CBDC-C4822DA4EEFF}"/>
              </a:ext>
            </a:extLst>
          </p:cNvPr>
          <p:cNvGrpSpPr/>
          <p:nvPr/>
        </p:nvGrpSpPr>
        <p:grpSpPr>
          <a:xfrm>
            <a:off x="6590179" y="3473977"/>
            <a:ext cx="731906" cy="2041687"/>
            <a:chOff x="6806578" y="3485592"/>
            <a:chExt cx="731906" cy="204168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C528144-5DC1-3D69-B010-344F486E871E}"/>
                </a:ext>
              </a:extLst>
            </p:cNvPr>
            <p:cNvGrpSpPr/>
            <p:nvPr/>
          </p:nvGrpSpPr>
          <p:grpSpPr>
            <a:xfrm>
              <a:off x="6806578" y="3485592"/>
              <a:ext cx="731906" cy="2041687"/>
              <a:chOff x="8805358" y="3660763"/>
              <a:chExt cx="1214756" cy="2501607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49E7FB28-8CDA-1DF9-1B3F-8E1C760ABEFC}"/>
                  </a:ext>
                </a:extLst>
              </p:cNvPr>
              <p:cNvGrpSpPr/>
              <p:nvPr/>
            </p:nvGrpSpPr>
            <p:grpSpPr>
              <a:xfrm>
                <a:off x="8805358" y="3791568"/>
                <a:ext cx="259976" cy="2239997"/>
                <a:chOff x="10291480" y="3947378"/>
                <a:chExt cx="259976" cy="2239997"/>
              </a:xfrm>
            </p:grpSpPr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F74F8F4C-8A03-936D-2057-8EC547CD00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3947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E08C2590-6866-93C9-3404-F2A5904441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6187375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EE19CB52-A704-6FCB-12B2-740EA17B89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171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AC7D357A-7151-4716-D214-B8F5A38FF0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395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7A2208B4-3B6B-581E-1DCD-1D5F2ABAD2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843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C5F6837-B24E-A299-4ED1-FCCBBAEE07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291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6FDDDC8D-930B-F2C7-9F9C-B6BF95F721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515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E33C35A3-AE3B-1465-0393-050144348B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739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382C4255-5B00-4A98-A544-BECA193688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963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D3777BE1-2051-31A1-6B96-3BF88841AA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619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69AE04DE-9FD4-ADA0-EE3E-A5E07BA3C2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067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10F8F84-F5BC-4AE5-279A-DD676F39E815}"/>
                  </a:ext>
                </a:extLst>
              </p:cNvPr>
              <p:cNvSpPr txBox="1"/>
              <p:nvPr/>
            </p:nvSpPr>
            <p:spPr>
              <a:xfrm>
                <a:off x="9065334" y="3660763"/>
                <a:ext cx="9547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/>
                  <a:t>650um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EF3BCB-1F4A-96CB-9ACB-BE39FB94D75C}"/>
                  </a:ext>
                </a:extLst>
              </p:cNvPr>
              <p:cNvSpPr txBox="1"/>
              <p:nvPr/>
            </p:nvSpPr>
            <p:spPr>
              <a:xfrm>
                <a:off x="9065334" y="5900760"/>
                <a:ext cx="9547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/>
                  <a:t>0um</a:t>
                </a:r>
              </a:p>
            </p:txBody>
          </p:sp>
        </p:grpSp>
        <p:pic>
          <p:nvPicPr>
            <p:cNvPr id="13" name="Picture 1">
              <a:extLst>
                <a:ext uri="{FF2B5EF4-FFF2-40B4-BE49-F238E27FC236}">
                  <a16:creationId xmlns:a16="http://schemas.microsoft.com/office/drawing/2014/main" id="{1E8518A3-3040-C4EB-A1FF-4331786CDF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854" t="10464" r="-499" b="-380"/>
            <a:stretch/>
          </p:blipFill>
          <p:spPr bwMode="auto">
            <a:xfrm>
              <a:off x="6806578" y="3572750"/>
              <a:ext cx="111266" cy="1885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51" name="Picture 1">
            <a:extLst>
              <a:ext uri="{FF2B5EF4-FFF2-40B4-BE49-F238E27FC236}">
                <a16:creationId xmlns:a16="http://schemas.microsoft.com/office/drawing/2014/main" id="{5A10A8B2-CB5D-C9BE-D2B7-5BA36411D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38" t="15187" r="11752" b="41111"/>
          <a:stretch/>
        </p:blipFill>
        <p:spPr bwMode="auto">
          <a:xfrm>
            <a:off x="3827251" y="3363165"/>
            <a:ext cx="2679060" cy="2152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D31B6689-D06C-0F06-CC06-D94721C7D58E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</p:spTree>
    <p:extLst>
      <p:ext uri="{BB962C8B-B14F-4D97-AF65-F5344CB8AC3E}">
        <p14:creationId xmlns:p14="http://schemas.microsoft.com/office/powerpoint/2010/main" val="2022095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0CFCC-1F76-948D-D6CC-BA338F5C3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MetAve</a:t>
            </a:r>
            <a:r>
              <a:rPr lang="en-US" dirty="0"/>
              <a:t> algorithm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7BA6D-78AA-BA00-0C46-95E4F97A3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47A5F-8CCB-547A-6B9C-B6511FCAF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E7A63-0BC1-730D-99DC-3CA9F743B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398B062B-BD94-ED65-B3F7-DF875B7B9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4550" y="1171574"/>
            <a:ext cx="9239250" cy="5184775"/>
          </a:xfrm>
        </p:spPr>
        <p:txBody>
          <a:bodyPr>
            <a:normAutofit/>
          </a:bodyPr>
          <a:lstStyle/>
          <a:p>
            <a:r>
              <a:rPr lang="en-US" sz="2400" dirty="0"/>
              <a:t>Command line executable</a:t>
            </a:r>
          </a:p>
          <a:p>
            <a:pPr lvl="1"/>
            <a:r>
              <a:rPr lang="en-US" sz="2000" dirty="0"/>
              <a:t>Image operations become a file management issue</a:t>
            </a:r>
          </a:p>
          <a:p>
            <a:pPr lvl="1"/>
            <a:r>
              <a:rPr lang="en-US" sz="2000" dirty="0"/>
              <a:t>Algorithm is O(N2)</a:t>
            </a:r>
          </a:p>
          <a:p>
            <a:r>
              <a:rPr lang="en-US" sz="2400" dirty="0"/>
              <a:t>Inputs</a:t>
            </a:r>
          </a:p>
          <a:p>
            <a:pPr lvl="1"/>
            <a:r>
              <a:rPr lang="en-US" sz="2000" dirty="0"/>
              <a:t>Input Layers</a:t>
            </a:r>
          </a:p>
          <a:p>
            <a:pPr lvl="1"/>
            <a:r>
              <a:rPr lang="en-US" sz="2000" dirty="0"/>
              <a:t>Layer Weighting </a:t>
            </a:r>
          </a:p>
          <a:p>
            <a:pPr lvl="1"/>
            <a:r>
              <a:rPr lang="en-US" sz="2000" dirty="0"/>
              <a:t>Averaging  window </a:t>
            </a:r>
          </a:p>
          <a:p>
            <a:r>
              <a:rPr lang="en-US" sz="2400" dirty="0"/>
              <a:t>Weighted Result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Rolling average of target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39B294-5055-6E73-4EAD-D13F944E11FD}"/>
                  </a:ext>
                </a:extLst>
              </p:cNvPr>
              <p:cNvSpPr txBox="1"/>
              <p:nvPr/>
            </p:nvSpPr>
            <p:spPr>
              <a:xfrm>
                <a:off x="2505074" y="4139449"/>
                <a:ext cx="5483258" cy="10029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2438338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Intel Clear"/>
                    <a:sym typeface="Helvetica Neue"/>
                  </a:rPr>
                  <a:t>N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Helvetica Neue"/>
                      </a:rPr>
                      <m:t>𝐶𝑒𝑙𝑙</m:t>
                    </m:r>
                    <m:d>
                      <m:dPr>
                        <m:ctrl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</m:ctrlPr>
                      </m:dPr>
                      <m:e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𝑥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,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𝑦</m:t>
                        </m:r>
                      </m:e>
                    </m:d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Helvetica Neue"/>
                      </a:rPr>
                      <m:t>=</m:t>
                    </m:r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Helvetica Neue"/>
                      </a:rPr>
                      <m:t>𝐶𝑜𝑛𝑠𝑡</m:t>
                    </m:r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Helvetica Neue"/>
                      </a:rPr>
                      <m:t>+ </m:t>
                    </m:r>
                    <m:nary>
                      <m:naryPr>
                        <m:chr m:val="∑"/>
                        <m:ctrl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𝑛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= 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𝐿𝑦𝑟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1 </m:t>
                        </m:r>
                      </m:sub>
                      <m:sup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𝐿𝑦𝑟𝑁</m:t>
                        </m:r>
                      </m:sup>
                      <m:e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𝑛</m:t>
                            </m:r>
                          </m:sub>
                        </m:s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∗</m:t>
                        </m:r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𝐶𝑒𝑙𝑙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𝑛</m:t>
                            </m:r>
                          </m:sub>
                        </m:s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(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𝑥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,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𝑦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)</m:t>
                        </m:r>
                      </m:e>
                    </m:nary>
                  </m:oMath>
                </a14:m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Intel Clear"/>
                    <a:sym typeface="Helvetica Neue"/>
                  </a:rPr>
                  <a:t> </a:t>
                </a:r>
                <a:endParaRPr lang="en-US" i="1" kern="0" dirty="0">
                  <a:solidFill>
                    <a:schemeClr val="tx1"/>
                  </a:solidFill>
                  <a:latin typeface="Cambria Math" panose="02040503050406030204" pitchFamily="18" charset="0"/>
                  <a:sym typeface="Helvetica Neue"/>
                </a:endParaRPr>
              </a:p>
              <a:p>
                <a:pPr marL="0" marR="0" lvl="0" indent="0" algn="l" defTabSz="2438338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Helvetica Neue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𝑁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𝐶𝑒𝑙𝑙</m:t>
                            </m:r>
                            <m:d>
                              <m:dPr>
                                <m:ctrl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𝑥</m:t>
                                </m:r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,</m:t>
                                </m:r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𝑦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&lt;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0      ⇒  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𝑁𝐶𝑒𝑙𝑙</m:t>
                            </m:r>
                            <m:d>
                              <m:dPr>
                                <m:ctrl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𝑥</m:t>
                                </m:r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,</m:t>
                                </m:r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𝑦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=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𝑁</m:t>
                            </m:r>
                            <m:r>
                              <m:rPr>
                                <m:brk m:alnAt="7"/>
                              </m:rPr>
                              <a:rPr kumimoji="0" 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𝐶</m:t>
                            </m:r>
                            <m:r>
                              <a:rPr kumimoji="0" 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𝑒𝑙𝑙</m:t>
                            </m:r>
                            <m:d>
                              <m:dPr>
                                <m:ctrlP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𝑥</m:t>
                                </m:r>
                                <m: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,</m:t>
                                </m:r>
                                <m: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𝑦</m:t>
                                </m:r>
                              </m:e>
                            </m:d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&gt;255</m:t>
                            </m:r>
                            <m:r>
                              <a:rPr kumimoji="0" 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 ⇒  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𝑁</m:t>
                            </m:r>
                            <m:r>
                              <a:rPr kumimoji="0" 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𝐶𝑒𝑙𝑙</m:t>
                            </m:r>
                            <m:d>
                              <m:dPr>
                                <m:ctrlP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𝑥</m:t>
                                </m:r>
                                <m: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,</m:t>
                                </m:r>
                                <m: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𝑦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kumimoji="0" 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=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255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39B294-5055-6E73-4EAD-D13F944E1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074" y="4139449"/>
                <a:ext cx="5483258" cy="1002967"/>
              </a:xfrm>
              <a:prstGeom prst="rect">
                <a:avLst/>
              </a:prstGeom>
              <a:blipFill>
                <a:blip r:embed="rId2"/>
                <a:stretch>
                  <a:fillRect l="-1001" t="-4000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1B33DB-AE33-DC59-F470-33C48876709F}"/>
                  </a:ext>
                </a:extLst>
              </p:cNvPr>
              <p:cNvSpPr txBox="1"/>
              <p:nvPr/>
            </p:nvSpPr>
            <p:spPr>
              <a:xfrm>
                <a:off x="2662582" y="5538779"/>
                <a:ext cx="5168242" cy="4212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t" anchorCtr="0">
                <a:spAutoFit/>
              </a:bodyPr>
              <a:lstStyle/>
              <a:p>
                <a:pPr marL="0" marR="0" lvl="0" indent="0" defTabSz="24383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E2841"/>
                    </a:solidFill>
                    <a:effectLst/>
                    <a:uLnTx/>
                    <a:uFillTx/>
                    <a:latin typeface="Aptos" panose="02110004020202020204"/>
                  </a:rPr>
                  <a:t>N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E284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Helvetica Neue"/>
                      </a:rPr>
                      <m:t>𝐶𝑒𝑙𝑙</m:t>
                    </m:r>
                    <m:d>
                      <m:dPr>
                        <m:ctrl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</m:ctrlPr>
                      </m:dPr>
                      <m:e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𝑥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,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𝑦</m:t>
                        </m:r>
                      </m:e>
                    </m:d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E284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Helvetica Neue"/>
                      </a:rPr>
                      <m:t>=</m:t>
                    </m:r>
                    <m:f>
                      <m:fPr>
                        <m:ctrl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2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𝑟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+1</m:t>
                            </m:r>
                          </m:e>
                        </m:d>
                        <m:r>
                          <a:rPr kumimoji="0" lang="en-US" sz="1800" b="0" i="1" u="none" strike="noStrike" kern="0" cap="none" spc="0" normalizeH="0" baseline="3000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𝑖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: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𝑥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−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𝑟</m:t>
                        </m:r>
                      </m:sub>
                      <m:sup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𝑖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: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𝑥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+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𝑟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𝐶𝑒𝑙𝑙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E2841"/>
                    </a:solidFill>
                    <a:effectLst/>
                    <a:uLnTx/>
                    <a:uFillTx/>
                    <a:latin typeface="Aptos" panose="02110004020202020204"/>
                    <a:sym typeface="Helvetica Neue"/>
                  </a:rPr>
                  <a:t>   </a:t>
                </a:r>
                <a:endPara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E2841"/>
                  </a:solidFill>
                  <a:effectLst/>
                  <a:uLnTx/>
                  <a:uFillTx/>
                  <a:latin typeface="Aptos" panose="02110004020202020204"/>
                  <a:sym typeface="Helvetica Neue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1B33DB-AE33-DC59-F470-33C488767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582" y="5538779"/>
                <a:ext cx="5168242" cy="421206"/>
              </a:xfrm>
              <a:prstGeom prst="rect">
                <a:avLst/>
              </a:prstGeom>
              <a:blipFill>
                <a:blip r:embed="rId3"/>
                <a:stretch>
                  <a:fillRect l="-2830" t="-102899" b="-15362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2A65F20E-3695-4AB8-B4D2-400042CA7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368" y="4358174"/>
            <a:ext cx="2316353" cy="181908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59C34F-D63F-D7D4-1160-961A8AC9D936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9438749" y="4184660"/>
            <a:ext cx="426720" cy="661084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9023E71-2EB0-7B0E-95A9-3328D4AC8A19}"/>
              </a:ext>
            </a:extLst>
          </p:cNvPr>
          <p:cNvSpPr txBox="1"/>
          <p:nvPr/>
        </p:nvSpPr>
        <p:spPr>
          <a:xfrm>
            <a:off x="8223167" y="3999994"/>
            <a:ext cx="1215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prstClr val="black"/>
                </a:solidFill>
                <a:latin typeface="Aptos" panose="02110004020202020204"/>
              </a:rPr>
              <a:t>Ncell</a:t>
            </a:r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(x, y)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CD70CD86-E10E-2E70-2FB6-C77084268F41}"/>
              </a:ext>
            </a:extLst>
          </p:cNvPr>
          <p:cNvSpPr/>
          <p:nvPr/>
        </p:nvSpPr>
        <p:spPr>
          <a:xfrm>
            <a:off x="10138329" y="4682390"/>
            <a:ext cx="181907" cy="145257"/>
          </a:xfrm>
          <a:prstGeom prst="rightBrace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F26423-CB32-4A7D-3221-11D7BDD37E93}"/>
              </a:ext>
            </a:extLst>
          </p:cNvPr>
          <p:cNvSpPr txBox="1"/>
          <p:nvPr/>
        </p:nvSpPr>
        <p:spPr>
          <a:xfrm>
            <a:off x="11686793" y="4570352"/>
            <a:ext cx="61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r = 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635C83-0B88-5D12-662F-5A3F291F3310}"/>
              </a:ext>
            </a:extLst>
          </p:cNvPr>
          <p:cNvCxnSpPr>
            <a:cxnSpLocks/>
            <a:stCxn id="15" idx="1"/>
            <a:endCxn id="14" idx="1"/>
          </p:cNvCxnSpPr>
          <p:nvPr/>
        </p:nvCxnSpPr>
        <p:spPr>
          <a:xfrm flipH="1">
            <a:off x="10320236" y="4755018"/>
            <a:ext cx="1366557" cy="1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917119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D917D-B0E6-D6C8-E7B9-E98F95C35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C55CC-2D7E-E046-7BDD-D66EC9241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A49FB-8BDF-A195-DD1A-CB9EE4670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E9250-8074-A192-DDAC-F8194090F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40E66-766C-C05F-5734-0E193906F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029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49455"/>
            <a:ext cx="9233535" cy="983603"/>
          </a:xfrm>
          <a:prstGeom prst="rect">
            <a:avLst/>
          </a:prstGeom>
          <a:ln w="25400">
            <a:noFill/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sz="2800" i="0" dirty="0">
                <a:latin typeface="Calibri-Light"/>
                <a:cs typeface="Calibri-Light"/>
              </a:rPr>
              <a:t>Stackup</a:t>
            </a:r>
            <a:r>
              <a:rPr sz="2800" i="0" spc="-70" dirty="0">
                <a:latin typeface="Calibri-Light"/>
                <a:cs typeface="Calibri-Light"/>
              </a:rPr>
              <a:t> </a:t>
            </a:r>
            <a:r>
              <a:rPr sz="2800" i="0" dirty="0">
                <a:latin typeface="Calibri-Light"/>
                <a:cs typeface="Calibri-Light"/>
              </a:rPr>
              <a:t>Modulation</a:t>
            </a:r>
            <a:r>
              <a:rPr sz="2800" i="0" spc="-55" dirty="0">
                <a:latin typeface="Calibri-Light"/>
                <a:cs typeface="Calibri-Light"/>
              </a:rPr>
              <a:t> </a:t>
            </a:r>
            <a:r>
              <a:rPr sz="2800" i="0" dirty="0">
                <a:latin typeface="Calibri-Light"/>
                <a:cs typeface="Calibri-Light"/>
              </a:rPr>
              <a:t>of</a:t>
            </a:r>
            <a:r>
              <a:rPr sz="2800" i="0" spc="-60" dirty="0">
                <a:latin typeface="Calibri-Light"/>
                <a:cs typeface="Calibri-Light"/>
              </a:rPr>
              <a:t> </a:t>
            </a:r>
            <a:r>
              <a:rPr sz="2800" i="0" dirty="0">
                <a:latin typeface="Calibri-Light"/>
                <a:cs typeface="Calibri-Light"/>
              </a:rPr>
              <a:t>Core</a:t>
            </a:r>
            <a:r>
              <a:rPr sz="2800" i="0" spc="-60" dirty="0">
                <a:latin typeface="Calibri-Light"/>
                <a:cs typeface="Calibri-Light"/>
              </a:rPr>
              <a:t> </a:t>
            </a:r>
            <a:r>
              <a:rPr sz="2800" i="0" spc="-10" dirty="0">
                <a:latin typeface="Calibri-Light"/>
                <a:cs typeface="Calibri-Light"/>
              </a:rPr>
              <a:t>Deformation</a:t>
            </a:r>
            <a:r>
              <a:rPr lang="en-US" sz="2800" i="0" spc="-10" dirty="0">
                <a:latin typeface="Calibri-Light"/>
                <a:cs typeface="Calibri-Light"/>
              </a:rPr>
              <a:t> </a:t>
            </a:r>
            <a:br>
              <a:rPr lang="en-US" sz="2800" i="0" spc="-10" dirty="0">
                <a:latin typeface="Calibri-Light"/>
                <a:cs typeface="Calibri-Light"/>
              </a:rPr>
            </a:br>
            <a:r>
              <a:rPr lang="en-US" sz="2800" i="0" spc="-10" dirty="0">
                <a:latin typeface="Calibri-Light"/>
                <a:cs typeface="Calibri-Light"/>
              </a:rPr>
              <a:t>On Hold until initial modeling more complete</a:t>
            </a:r>
            <a:endParaRPr sz="2800" dirty="0">
              <a:latin typeface="Calibri-Light"/>
              <a:cs typeface="Calibri-Ligh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15</a:t>
            </a:fld>
            <a:endParaRPr spc="-25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A8958B19-6DAE-56BE-7331-069C424DF58B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9C6C1B17-DA49-3970-8F71-CC432A07028B}"/>
              </a:ext>
            </a:extLst>
          </p:cNvPr>
          <p:cNvSpPr txBox="1"/>
          <p:nvPr/>
        </p:nvSpPr>
        <p:spPr>
          <a:xfrm>
            <a:off x="1890743" y="1274001"/>
            <a:ext cx="541591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Use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same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TV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Phase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3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(22</a:t>
            </a:r>
            <a:r>
              <a:rPr lang="en-US" sz="1600" spc="-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</a:t>
            </a:r>
            <a:r>
              <a:rPr lang="en-US" sz="1600" spc="-10" dirty="0">
                <a:latin typeface="Calibri"/>
                <a:cs typeface="Calibri"/>
              </a:rPr>
              <a:t>ayers</a:t>
            </a:r>
            <a:r>
              <a:rPr sz="1600" spc="-10" dirty="0">
                <a:latin typeface="Calibri"/>
                <a:cs typeface="Calibri"/>
              </a:rPr>
              <a:t>, </a:t>
            </a:r>
            <a:r>
              <a:rPr sz="1600" dirty="0">
                <a:latin typeface="Calibri"/>
                <a:cs typeface="Calibri"/>
              </a:rPr>
              <a:t>w/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six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2</a:t>
            </a:r>
            <a:r>
              <a:rPr lang="en-US" sz="1600" dirty="0">
                <a:latin typeface="Calibri"/>
                <a:cs typeface="Calibri"/>
              </a:rPr>
              <a:t>-</a:t>
            </a:r>
            <a:r>
              <a:rPr sz="1600" dirty="0">
                <a:latin typeface="Calibri"/>
                <a:cs typeface="Calibri"/>
              </a:rPr>
              <a:t>oz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layers)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196E17D9-F270-3F6F-B83C-EE6429209CDA}"/>
              </a:ext>
            </a:extLst>
          </p:cNvPr>
          <p:cNvSpPr txBox="1"/>
          <p:nvPr/>
        </p:nvSpPr>
        <p:spPr>
          <a:xfrm>
            <a:off x="1890743" y="3599895"/>
            <a:ext cx="7583670" cy="1569019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240665" algn="l"/>
              </a:tabLst>
            </a:pPr>
            <a:r>
              <a:rPr sz="1600" dirty="0">
                <a:latin typeface="Calibri"/>
                <a:cs typeface="Calibri"/>
              </a:rPr>
              <a:t>Ensure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any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builds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use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same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laminate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/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lang="en-US" sz="1600" spc="-10" dirty="0">
                <a:latin typeface="Calibri"/>
                <a:cs typeface="Calibri"/>
              </a:rPr>
              <a:t>PCB f</a:t>
            </a:r>
            <a:r>
              <a:rPr sz="1600" spc="-10" dirty="0">
                <a:latin typeface="Calibri"/>
                <a:cs typeface="Calibri"/>
              </a:rPr>
              <a:t>abricator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combinations</a:t>
            </a:r>
            <a:endParaRPr sz="16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697865" algn="l"/>
              </a:tabLst>
            </a:pPr>
            <a:r>
              <a:rPr sz="1600" dirty="0">
                <a:latin typeface="Calibri"/>
                <a:cs typeface="Calibri"/>
              </a:rPr>
              <a:t>Build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A:</a:t>
            </a:r>
            <a:r>
              <a:rPr sz="1600" spc="26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Increase</a:t>
            </a:r>
            <a:r>
              <a:rPr sz="1600" spc="-10" dirty="0">
                <a:latin typeface="Calibri"/>
                <a:cs typeface="Calibri"/>
              </a:rPr>
              <a:t> prepreg </a:t>
            </a:r>
            <a:r>
              <a:rPr sz="1600" dirty="0">
                <a:latin typeface="Calibri"/>
                <a:cs typeface="Calibri"/>
              </a:rPr>
              <a:t>thickness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next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2</a:t>
            </a:r>
            <a:r>
              <a:rPr lang="en-US" sz="1600" dirty="0">
                <a:latin typeface="Calibri"/>
                <a:cs typeface="Calibri"/>
              </a:rPr>
              <a:t>-</a:t>
            </a:r>
            <a:r>
              <a:rPr sz="1600" dirty="0">
                <a:latin typeface="Calibri"/>
                <a:cs typeface="Calibri"/>
              </a:rPr>
              <a:t>oz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layers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by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100-</a:t>
            </a:r>
            <a:r>
              <a:rPr sz="1600" spc="-20" dirty="0">
                <a:latin typeface="Calibri"/>
                <a:cs typeface="Calibri"/>
              </a:rPr>
              <a:t>150%</a:t>
            </a:r>
            <a:endParaRPr sz="1600" dirty="0">
              <a:latin typeface="Calibri"/>
              <a:cs typeface="Calibri"/>
            </a:endParaRPr>
          </a:p>
          <a:p>
            <a:pPr marL="1155065" lvl="2" indent="-227965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1155065" algn="l"/>
              </a:tabLst>
            </a:pPr>
            <a:r>
              <a:rPr sz="1600" dirty="0">
                <a:latin typeface="Calibri"/>
                <a:cs typeface="Calibri"/>
              </a:rPr>
              <a:t>Change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resin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volume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match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or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exceed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fill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rate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adjacent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1</a:t>
            </a:r>
            <a:r>
              <a:rPr lang="en-US" sz="1600" dirty="0">
                <a:latin typeface="Calibri"/>
                <a:cs typeface="Calibri"/>
              </a:rPr>
              <a:t>-</a:t>
            </a:r>
            <a:r>
              <a:rPr sz="1600" dirty="0">
                <a:latin typeface="Calibri"/>
                <a:cs typeface="Calibri"/>
              </a:rPr>
              <a:t>oz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layers</a:t>
            </a:r>
            <a:endParaRPr sz="1600" dirty="0">
              <a:latin typeface="Calibri"/>
              <a:cs typeface="Calibri"/>
            </a:endParaRPr>
          </a:p>
          <a:p>
            <a:pPr marL="1155065" lvl="2" indent="-22796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1155065" algn="l"/>
              </a:tabLst>
            </a:pPr>
            <a:r>
              <a:rPr sz="1600" dirty="0">
                <a:latin typeface="Calibri"/>
                <a:cs typeface="Calibri"/>
              </a:rPr>
              <a:t>Goal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minimize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or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even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flip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direction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core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deformation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toward</a:t>
            </a:r>
            <a:r>
              <a:rPr sz="1600" spc="-10" dirty="0">
                <a:latin typeface="Calibri"/>
                <a:cs typeface="Calibri"/>
              </a:rPr>
              <a:t> center</a:t>
            </a:r>
            <a:endParaRPr sz="16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buFont typeface="Arial"/>
              <a:buChar char="•"/>
              <a:tabLst>
                <a:tab pos="697865" algn="l"/>
              </a:tabLst>
            </a:pPr>
            <a:r>
              <a:rPr sz="1600" dirty="0">
                <a:latin typeface="Calibri"/>
                <a:cs typeface="Calibri"/>
              </a:rPr>
              <a:t>Build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opt</a:t>
            </a:r>
            <a:r>
              <a:rPr lang="en-US" sz="1600" dirty="0">
                <a:latin typeface="Calibri"/>
                <a:cs typeface="Calibri"/>
              </a:rPr>
              <a:t>ion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B:</a:t>
            </a:r>
            <a:r>
              <a:rPr sz="1600" spc="2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Fabricate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center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2</a:t>
            </a:r>
            <a:r>
              <a:rPr lang="en-US" sz="1600" dirty="0">
                <a:latin typeface="Calibri"/>
                <a:cs typeface="Calibri"/>
              </a:rPr>
              <a:t>-</a:t>
            </a:r>
            <a:r>
              <a:rPr sz="1600" dirty="0">
                <a:latin typeface="Calibri"/>
                <a:cs typeface="Calibri"/>
              </a:rPr>
              <a:t>oz</a:t>
            </a:r>
            <a:r>
              <a:rPr sz="1600" spc="-10" dirty="0">
                <a:latin typeface="Calibri"/>
                <a:cs typeface="Calibri"/>
              </a:rPr>
              <a:t> layers </a:t>
            </a:r>
            <a:r>
              <a:rPr sz="1600" dirty="0">
                <a:latin typeface="Calibri"/>
                <a:cs typeface="Calibri"/>
              </a:rPr>
              <a:t>as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sublam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decouple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lang="en-US" sz="1600" spc="-10" dirty="0">
                <a:latin typeface="Calibri"/>
                <a:cs typeface="Calibri"/>
              </a:rPr>
              <a:t>1-oz vs 2-oz deformation</a:t>
            </a:r>
            <a:r>
              <a:rPr sz="1600" spc="-10" dirty="0">
                <a:latin typeface="Calibri"/>
                <a:cs typeface="Calibri"/>
              </a:rPr>
              <a:t>.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47E6089F-E08D-F1BE-AA8A-65C7F39866A7}"/>
              </a:ext>
            </a:extLst>
          </p:cNvPr>
          <p:cNvSpPr txBox="1"/>
          <p:nvPr/>
        </p:nvSpPr>
        <p:spPr>
          <a:xfrm>
            <a:off x="2347941" y="5104500"/>
            <a:ext cx="7961463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1600" dirty="0">
                <a:latin typeface="Calibri"/>
                <a:cs typeface="Calibri"/>
              </a:rPr>
              <a:t>Build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opt</a:t>
            </a:r>
            <a:r>
              <a:rPr lang="en-US" sz="1600" dirty="0">
                <a:latin typeface="Calibri"/>
                <a:cs typeface="Calibri"/>
              </a:rPr>
              <a:t>ion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C:</a:t>
            </a:r>
            <a:r>
              <a:rPr sz="1600" spc="2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Hybrid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construction</a:t>
            </a:r>
            <a:r>
              <a:rPr lang="en-US" sz="1600" spc="-20" dirty="0">
                <a:latin typeface="Calibri"/>
                <a:cs typeface="Calibri"/>
              </a:rPr>
              <a:t> using higher flow materials at center 2-oz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430EB10F-2F07-F6A1-BB81-D8175A00C1F0}"/>
              </a:ext>
            </a:extLst>
          </p:cNvPr>
          <p:cNvSpPr txBox="1"/>
          <p:nvPr/>
        </p:nvSpPr>
        <p:spPr>
          <a:xfrm>
            <a:off x="1890743" y="5512183"/>
            <a:ext cx="6177280" cy="30136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440"/>
              </a:spcBef>
              <a:buFont typeface="Arial"/>
              <a:buChar char="•"/>
              <a:tabLst>
                <a:tab pos="240665" algn="l"/>
              </a:tabLst>
            </a:pPr>
            <a:r>
              <a:rPr sz="1600" dirty="0">
                <a:latin typeface="Calibri"/>
                <a:cs typeface="Calibri"/>
              </a:rPr>
              <a:t>Analysis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lang="en-US" sz="1600" spc="-35" dirty="0">
                <a:latin typeface="Calibri"/>
                <a:cs typeface="Calibri"/>
              </a:rPr>
              <a:t>s</a:t>
            </a:r>
            <a:r>
              <a:rPr sz="1600" dirty="0">
                <a:latin typeface="Calibri"/>
                <a:cs typeface="Calibri"/>
              </a:rPr>
              <a:t>urface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topography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core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deformation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same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as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Phase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50" dirty="0">
                <a:latin typeface="Calibri"/>
                <a:cs typeface="Calibri"/>
              </a:rPr>
              <a:t>1</a:t>
            </a:r>
            <a:endParaRPr sz="1600" dirty="0">
              <a:latin typeface="Calibri"/>
              <a:cs typeface="Calibri"/>
            </a:endParaRPr>
          </a:p>
        </p:txBody>
      </p:sp>
      <p:pic>
        <p:nvPicPr>
          <p:cNvPr id="19" name="object 9">
            <a:extLst>
              <a:ext uri="{FF2B5EF4-FFF2-40B4-BE49-F238E27FC236}">
                <a16:creationId xmlns:a16="http://schemas.microsoft.com/office/drawing/2014/main" id="{C7510D00-9243-B270-6965-668C0AF98A0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24338" y="1790042"/>
            <a:ext cx="2382244" cy="1737360"/>
          </a:xfrm>
          <a:prstGeom prst="rect">
            <a:avLst/>
          </a:prstGeom>
        </p:spPr>
      </p:pic>
      <p:pic>
        <p:nvPicPr>
          <p:cNvPr id="20" name="object 10">
            <a:extLst>
              <a:ext uri="{FF2B5EF4-FFF2-40B4-BE49-F238E27FC236}">
                <a16:creationId xmlns:a16="http://schemas.microsoft.com/office/drawing/2014/main" id="{55C8C644-6606-2DCF-D7B5-748C96E329E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35290" y="1627670"/>
            <a:ext cx="4749529" cy="1920240"/>
          </a:xfrm>
          <a:prstGeom prst="rect">
            <a:avLst/>
          </a:prstGeom>
        </p:spPr>
      </p:pic>
      <p:pic>
        <p:nvPicPr>
          <p:cNvPr id="21" name="object 11">
            <a:extLst>
              <a:ext uri="{FF2B5EF4-FFF2-40B4-BE49-F238E27FC236}">
                <a16:creationId xmlns:a16="http://schemas.microsoft.com/office/drawing/2014/main" id="{9CB1CC24-C885-9721-B3A5-4B28A534175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03127" y="1183557"/>
            <a:ext cx="1948648" cy="48463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2D6A2F6-6871-7821-45C2-89138D54EE9E}"/>
              </a:ext>
            </a:extLst>
          </p:cNvPr>
          <p:cNvSpPr txBox="1"/>
          <p:nvPr/>
        </p:nvSpPr>
        <p:spPr>
          <a:xfrm>
            <a:off x="9189566" y="5984468"/>
            <a:ext cx="2407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Builds only require fabrication through panel plate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B1A04-B39C-6265-478A-2EEF2043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226" y="237632"/>
            <a:ext cx="9856088" cy="914400"/>
          </a:xfrm>
        </p:spPr>
        <p:txBody>
          <a:bodyPr>
            <a:normAutofit/>
          </a:bodyPr>
          <a:lstStyle/>
          <a:p>
            <a:r>
              <a:rPr lang="en-US" sz="2800" dirty="0"/>
              <a:t> Asymmetry from Symmetric Design &amp; Stackup 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43990-3098-3557-32AC-7D86F94D8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38432-F529-B2D6-F35E-66DABC737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16</a:t>
            </a:fld>
            <a:endParaRPr lang="en-US" dirty="0"/>
          </a:p>
        </p:txBody>
      </p:sp>
      <p:pic>
        <p:nvPicPr>
          <p:cNvPr id="22" name="Picture 21" descr="A close-up of a white and green screen&#10;&#10;Description automatically generated">
            <a:extLst>
              <a:ext uri="{FF2B5EF4-FFF2-40B4-BE49-F238E27FC236}">
                <a16:creationId xmlns:a16="http://schemas.microsoft.com/office/drawing/2014/main" id="{D5A5C3C9-5590-F427-B6E6-E75FB43A9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6000"/>
                    </a14:imgEffect>
                    <a14:imgEffect>
                      <a14:colorTemperature colorTemp="6223"/>
                    </a14:imgEffect>
                    <a14:imgEffect>
                      <a14:saturation sat="112000"/>
                    </a14:imgEffect>
                    <a14:imgEffect>
                      <a14:brightnessContrast bright="30000" contras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414" y="2136980"/>
            <a:ext cx="4738346" cy="315889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37C0375-5FB0-5F90-0369-952A3B75FB14}"/>
              </a:ext>
            </a:extLst>
          </p:cNvPr>
          <p:cNvSpPr txBox="1"/>
          <p:nvPr/>
        </p:nvSpPr>
        <p:spPr>
          <a:xfrm>
            <a:off x="1506058" y="1893527"/>
            <a:ext cx="293835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Asymmetric location of resin flow and core deformation likely critical to panel-panel variations in Co-Planarity and backdrill layer location.  </a:t>
            </a:r>
          </a:p>
          <a:p>
            <a:endParaRPr lang="en-US" sz="2000" dirty="0"/>
          </a:p>
          <a:p>
            <a:r>
              <a:rPr lang="en-US" sz="2000" dirty="0"/>
              <a:t>Hypothesized to be related to book placement.  But, </a:t>
            </a:r>
            <a:r>
              <a:rPr lang="en-US" sz="2000" b="1" dirty="0"/>
              <a:t>outside of scope/focus of Phase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B8AA7-A423-59D3-3192-906EA81DE118}"/>
              </a:ext>
            </a:extLst>
          </p:cNvPr>
          <p:cNvSpPr txBox="1"/>
          <p:nvPr/>
        </p:nvSpPr>
        <p:spPr>
          <a:xfrm>
            <a:off x="9533013" y="2554139"/>
            <a:ext cx="29383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Why more resin here? </a:t>
            </a:r>
          </a:p>
          <a:p>
            <a:r>
              <a:rPr lang="en-US" sz="2000" b="1" dirty="0"/>
              <a:t>Stackup is symmetrical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82A72C-A202-C3E8-1196-D6FA52D319B2}"/>
              </a:ext>
            </a:extLst>
          </p:cNvPr>
          <p:cNvCxnSpPr>
            <a:cxnSpLocks/>
          </p:cNvCxnSpPr>
          <p:nvPr/>
        </p:nvCxnSpPr>
        <p:spPr>
          <a:xfrm flipH="1">
            <a:off x="7772400" y="3429000"/>
            <a:ext cx="2498651" cy="603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F1C5B3-8552-CB34-9DD4-55BE256ADC4E}"/>
              </a:ext>
            </a:extLst>
          </p:cNvPr>
          <p:cNvCxnSpPr>
            <a:cxnSpLocks/>
          </p:cNvCxnSpPr>
          <p:nvPr/>
        </p:nvCxnSpPr>
        <p:spPr>
          <a:xfrm flipH="1">
            <a:off x="8335926" y="3459783"/>
            <a:ext cx="1935125" cy="811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bject 5">
            <a:extLst>
              <a:ext uri="{FF2B5EF4-FFF2-40B4-BE49-F238E27FC236}">
                <a16:creationId xmlns:a16="http://schemas.microsoft.com/office/drawing/2014/main" id="{A5801C45-A8FA-417F-4B5D-E50AC4C123EE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</p:spTree>
    <p:extLst>
      <p:ext uri="{BB962C8B-B14F-4D97-AF65-F5344CB8AC3E}">
        <p14:creationId xmlns:p14="http://schemas.microsoft.com/office/powerpoint/2010/main" val="65140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84057"/>
            <a:ext cx="9233535" cy="914400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  <a:tabLst>
                <a:tab pos="3665220" algn="l"/>
              </a:tabLst>
            </a:pPr>
            <a:r>
              <a:rPr sz="3600" i="0" dirty="0">
                <a:solidFill>
                  <a:srgbClr val="03136A"/>
                </a:solidFill>
                <a:latin typeface="Calibri-Light"/>
                <a:cs typeface="Calibri-Light"/>
              </a:rPr>
              <a:t>Project</a:t>
            </a:r>
            <a:r>
              <a:rPr sz="3600" i="0" spc="-80" dirty="0">
                <a:solidFill>
                  <a:srgbClr val="03136A"/>
                </a:solidFill>
                <a:latin typeface="Calibri-Light"/>
                <a:cs typeface="Calibri-Light"/>
              </a:rPr>
              <a:t> </a:t>
            </a:r>
            <a:r>
              <a:rPr sz="3600" i="0" dirty="0">
                <a:solidFill>
                  <a:srgbClr val="03136A"/>
                </a:solidFill>
                <a:latin typeface="Calibri-Light"/>
                <a:cs typeface="Calibri-Light"/>
              </a:rPr>
              <a:t>Flow</a:t>
            </a:r>
            <a:r>
              <a:rPr sz="3600" i="0" spc="-85" dirty="0">
                <a:solidFill>
                  <a:srgbClr val="03136A"/>
                </a:solidFill>
                <a:latin typeface="Calibri-Light"/>
                <a:cs typeface="Calibri-Light"/>
              </a:rPr>
              <a:t> </a:t>
            </a:r>
            <a:r>
              <a:rPr sz="3600" i="0" spc="-20" dirty="0">
                <a:solidFill>
                  <a:srgbClr val="03136A"/>
                </a:solidFill>
                <a:latin typeface="Calibri-Light"/>
                <a:cs typeface="Calibri-Light"/>
              </a:rPr>
              <a:t>Chart</a:t>
            </a:r>
            <a:r>
              <a:rPr sz="3600" i="0" dirty="0">
                <a:solidFill>
                  <a:srgbClr val="03136A"/>
                </a:solidFill>
                <a:latin typeface="Calibri-Light"/>
                <a:cs typeface="Calibri-Light"/>
              </a:rPr>
              <a:t>	</a:t>
            </a:r>
            <a:r>
              <a:rPr sz="3600" i="0" spc="-50" dirty="0">
                <a:solidFill>
                  <a:srgbClr val="03136A"/>
                </a:solidFill>
                <a:latin typeface="Calibri-Light"/>
                <a:cs typeface="Calibri-Light"/>
              </a:rPr>
              <a:t>-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98172" y="1613890"/>
            <a:ext cx="1612265" cy="570230"/>
          </a:xfrm>
          <a:custGeom>
            <a:avLst/>
            <a:gdLst/>
            <a:ahLst/>
            <a:cxnLst/>
            <a:rect l="l" t="t" r="r" b="b"/>
            <a:pathLst>
              <a:path w="1612265" h="570230">
                <a:moveTo>
                  <a:pt x="0" y="0"/>
                </a:moveTo>
                <a:lnTo>
                  <a:pt x="1611667" y="0"/>
                </a:lnTo>
                <a:lnTo>
                  <a:pt x="1611667" y="569980"/>
                </a:lnTo>
                <a:lnTo>
                  <a:pt x="0" y="569980"/>
                </a:lnTo>
                <a:lnTo>
                  <a:pt x="0" y="0"/>
                </a:lnTo>
                <a:close/>
              </a:path>
            </a:pathLst>
          </a:custGeom>
          <a:ln w="12693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175303" y="1736852"/>
            <a:ext cx="1058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Fabrication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34486" y="3253581"/>
            <a:ext cx="1484630" cy="570230"/>
          </a:xfrm>
          <a:prstGeom prst="rect">
            <a:avLst/>
          </a:prstGeom>
          <a:ln w="12693">
            <a:solidFill>
              <a:srgbClr val="2F528F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259715">
              <a:lnSpc>
                <a:spcPct val="100000"/>
              </a:lnSpc>
              <a:spcBef>
                <a:spcPts val="1070"/>
              </a:spcBef>
            </a:pPr>
            <a:r>
              <a:rPr sz="1800" spc="-10" dirty="0">
                <a:latin typeface="Calibri"/>
                <a:cs typeface="Calibri"/>
              </a:rPr>
              <a:t>Evaluation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69855" y="3066938"/>
            <a:ext cx="3556000" cy="570230"/>
          </a:xfrm>
          <a:custGeom>
            <a:avLst/>
            <a:gdLst/>
            <a:ahLst/>
            <a:cxnLst/>
            <a:rect l="l" t="t" r="r" b="b"/>
            <a:pathLst>
              <a:path w="3556000" h="570229">
                <a:moveTo>
                  <a:pt x="0" y="0"/>
                </a:moveTo>
                <a:lnTo>
                  <a:pt x="3555462" y="0"/>
                </a:lnTo>
                <a:lnTo>
                  <a:pt x="3555462" y="569980"/>
                </a:lnTo>
                <a:lnTo>
                  <a:pt x="0" y="569980"/>
                </a:lnTo>
                <a:lnTo>
                  <a:pt x="0" y="0"/>
                </a:lnTo>
                <a:close/>
              </a:path>
            </a:pathLst>
          </a:custGeom>
          <a:ln w="12693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4327250" y="3053588"/>
            <a:ext cx="3041650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133350">
              <a:lnSpc>
                <a:spcPts val="2090"/>
              </a:lnSpc>
              <a:spcBef>
                <a:spcPts val="225"/>
              </a:spcBef>
            </a:pPr>
            <a:r>
              <a:rPr sz="1800" spc="-45" dirty="0">
                <a:latin typeface="Calibri"/>
                <a:cs typeface="Calibri"/>
              </a:rPr>
              <a:t>X-</a:t>
            </a:r>
            <a:r>
              <a:rPr sz="1800" dirty="0">
                <a:latin typeface="Calibri"/>
                <a:cs typeface="Calibri"/>
              </a:rPr>
              <a:t>Section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–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Core </a:t>
            </a:r>
            <a:r>
              <a:rPr sz="1800" spc="-10" dirty="0">
                <a:latin typeface="Calibri"/>
                <a:cs typeface="Calibri"/>
              </a:rPr>
              <a:t>Deformation </a:t>
            </a:r>
            <a:r>
              <a:rPr sz="1800" dirty="0">
                <a:latin typeface="Calibri"/>
                <a:cs typeface="Calibri"/>
              </a:rPr>
              <a:t>measurements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(1-</a:t>
            </a:r>
            <a:r>
              <a:rPr sz="1800" dirty="0">
                <a:latin typeface="Calibri"/>
                <a:cs typeface="Calibri"/>
              </a:rPr>
              <a:t>2</a:t>
            </a:r>
            <a:r>
              <a:rPr sz="1800" spc="-10" dirty="0">
                <a:latin typeface="Calibri"/>
                <a:cs typeface="Calibri"/>
              </a:rPr>
              <a:t> panels/mtrl)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625646" y="1606986"/>
            <a:ext cx="1624965" cy="582930"/>
            <a:chOff x="2625646" y="1606986"/>
            <a:chExt cx="1624965" cy="582930"/>
          </a:xfrm>
        </p:grpSpPr>
        <p:sp>
          <p:nvSpPr>
            <p:cNvPr id="9" name="object 9"/>
            <p:cNvSpPr/>
            <p:nvPr/>
          </p:nvSpPr>
          <p:spPr>
            <a:xfrm>
              <a:off x="2631996" y="1613336"/>
              <a:ext cx="1612900" cy="570865"/>
            </a:xfrm>
            <a:custGeom>
              <a:avLst/>
              <a:gdLst/>
              <a:ahLst/>
              <a:cxnLst/>
              <a:rect l="l" t="t" r="r" b="b"/>
              <a:pathLst>
                <a:path w="1612900" h="570864">
                  <a:moveTo>
                    <a:pt x="1612493" y="0"/>
                  </a:moveTo>
                  <a:lnTo>
                    <a:pt x="0" y="0"/>
                  </a:lnTo>
                  <a:lnTo>
                    <a:pt x="0" y="570268"/>
                  </a:lnTo>
                  <a:lnTo>
                    <a:pt x="1612493" y="570268"/>
                  </a:lnTo>
                  <a:lnTo>
                    <a:pt x="1612493" y="0"/>
                  </a:lnTo>
                  <a:close/>
                </a:path>
              </a:pathLst>
            </a:custGeom>
            <a:solidFill>
              <a:srgbClr val="54823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631996" y="1613336"/>
              <a:ext cx="1612265" cy="570230"/>
            </a:xfrm>
            <a:custGeom>
              <a:avLst/>
              <a:gdLst/>
              <a:ahLst/>
              <a:cxnLst/>
              <a:rect l="l" t="t" r="r" b="b"/>
              <a:pathLst>
                <a:path w="1612264" h="570230">
                  <a:moveTo>
                    <a:pt x="0" y="0"/>
                  </a:moveTo>
                  <a:lnTo>
                    <a:pt x="1611667" y="0"/>
                  </a:lnTo>
                  <a:lnTo>
                    <a:pt x="1611667" y="569980"/>
                  </a:lnTo>
                  <a:lnTo>
                    <a:pt x="0" y="569980"/>
                  </a:lnTo>
                  <a:lnTo>
                    <a:pt x="0" y="0"/>
                  </a:lnTo>
                  <a:close/>
                </a:path>
              </a:pathLst>
            </a:custGeom>
            <a:ln w="12693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112804" y="1654555"/>
            <a:ext cx="650875" cy="462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4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Design</a:t>
            </a:r>
            <a:endParaRPr sz="1800" dirty="0">
              <a:latin typeface="Calibri"/>
              <a:cs typeface="Calibri"/>
            </a:endParaRPr>
          </a:p>
          <a:p>
            <a:pPr marL="2540" algn="ctr">
              <a:lnSpc>
                <a:spcPts val="1300"/>
              </a:lnSpc>
            </a:pPr>
            <a:r>
              <a:rPr sz="1100" spc="-10" dirty="0">
                <a:latin typeface="Calibri"/>
                <a:cs typeface="Calibri"/>
              </a:rPr>
              <a:t>(Cmplt)</a:t>
            </a:r>
            <a:endParaRPr sz="1100" dirty="0">
              <a:latin typeface="Calibri"/>
              <a:cs typeface="Calibri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6943719" y="1377245"/>
          <a:ext cx="1612265" cy="1322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0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>
                  <a:txBody>
                    <a:bodyPr/>
                    <a:lstStyle/>
                    <a:p>
                      <a:pPr marR="2540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Supplier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60" dirty="0">
                          <a:latin typeface="Calibri"/>
                          <a:cs typeface="Calibri"/>
                        </a:rPr>
                        <a:t>1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98425" marR="90170" indent="26670" algn="ctr">
                        <a:lnSpc>
                          <a:spcPct val="102200"/>
                        </a:lnSpc>
                        <a:spcBef>
                          <a:spcPts val="229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Lower</a:t>
                      </a:r>
                      <a:r>
                        <a:rPr sz="9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Flow</a:t>
                      </a:r>
                      <a:r>
                        <a:rPr sz="9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Ultra</a:t>
                      </a:r>
                      <a:r>
                        <a:rPr sz="9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Low</a:t>
                      </a:r>
                      <a:r>
                        <a:rPr sz="9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Loss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 Laminate</a:t>
                      </a:r>
                      <a:r>
                        <a:rPr sz="9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system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050" dirty="0">
                        <a:latin typeface="Times New Roman"/>
                        <a:cs typeface="Times New Roman"/>
                      </a:endParaRPr>
                    </a:p>
                    <a:p>
                      <a:pPr marL="109220" marR="99695" algn="ctr">
                        <a:lnSpc>
                          <a:spcPts val="980"/>
                        </a:lnSpc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Thick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Prepreg</a:t>
                      </a:r>
                      <a:r>
                        <a:rPr sz="9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0" dirty="0">
                          <a:latin typeface="Calibri"/>
                          <a:cs typeface="Calibri"/>
                        </a:rPr>
                        <a:t>@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 2oz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 lyrs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950" dirty="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5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 panels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marR="2540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Supplier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60" dirty="0">
                          <a:latin typeface="Calibri"/>
                          <a:cs typeface="Calibri"/>
                        </a:rPr>
                        <a:t>2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4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4060214" y="3712428"/>
            <a:ext cx="3556000" cy="570230"/>
          </a:xfrm>
          <a:prstGeom prst="rect">
            <a:avLst/>
          </a:prstGeom>
          <a:ln w="12693">
            <a:solidFill>
              <a:srgbClr val="2F528F"/>
            </a:solidFill>
          </a:ln>
        </p:spPr>
        <p:txBody>
          <a:bodyPr vert="horz" wrap="square" lIns="0" tIns="13398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1055"/>
              </a:spcBef>
            </a:pPr>
            <a:r>
              <a:rPr sz="1800" dirty="0">
                <a:latin typeface="Calibri"/>
                <a:cs typeface="Calibri"/>
              </a:rPr>
              <a:t>Surface</a:t>
            </a:r>
            <a:r>
              <a:rPr sz="1800" spc="-20" dirty="0">
                <a:latin typeface="Calibri"/>
                <a:cs typeface="Calibri"/>
              </a:rPr>
              <a:t> Topography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dirty="0">
                <a:solidFill>
                  <a:srgbClr val="C55A11"/>
                </a:solidFill>
                <a:latin typeface="Calibri"/>
                <a:cs typeface="Calibri"/>
              </a:rPr>
              <a:t>all</a:t>
            </a:r>
            <a:r>
              <a:rPr sz="1800" spc="-2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panel/mtrl)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276408" y="3712428"/>
            <a:ext cx="1484630" cy="570230"/>
          </a:xfrm>
          <a:prstGeom prst="rect">
            <a:avLst/>
          </a:prstGeom>
          <a:ln w="12693">
            <a:solidFill>
              <a:srgbClr val="2F528F"/>
            </a:solidFill>
          </a:ln>
        </p:spPr>
        <p:txBody>
          <a:bodyPr vert="horz" wrap="square" lIns="0" tIns="133985" rIns="0" bIns="0" rtlCol="0">
            <a:spAutoFit/>
          </a:bodyPr>
          <a:lstStyle/>
          <a:p>
            <a:pPr marL="127635">
              <a:lnSpc>
                <a:spcPct val="100000"/>
              </a:lnSpc>
              <a:spcBef>
                <a:spcPts val="1055"/>
              </a:spcBef>
            </a:pPr>
            <a:r>
              <a:rPr sz="1800" dirty="0">
                <a:latin typeface="Calibri"/>
                <a:cs typeface="Calibri"/>
              </a:rPr>
              <a:t>Data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Analysis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410763" y="3712427"/>
            <a:ext cx="1484630" cy="570230"/>
          </a:xfrm>
          <a:prstGeom prst="rect">
            <a:avLst/>
          </a:prstGeom>
          <a:ln w="12693">
            <a:solidFill>
              <a:srgbClr val="2F528F"/>
            </a:solidFill>
          </a:ln>
        </p:spPr>
        <p:txBody>
          <a:bodyPr vert="horz" wrap="square" lIns="0" tIns="133985" rIns="0" bIns="0" rtlCol="0">
            <a:spAutoFit/>
          </a:bodyPr>
          <a:lstStyle/>
          <a:p>
            <a:pPr marL="180975">
              <a:lnSpc>
                <a:spcPct val="100000"/>
              </a:lnSpc>
              <a:spcBef>
                <a:spcPts val="1055"/>
              </a:spcBef>
            </a:pPr>
            <a:r>
              <a:rPr sz="1800" dirty="0">
                <a:latin typeface="Calibri"/>
                <a:cs typeface="Calibri"/>
              </a:rPr>
              <a:t>Final </a:t>
            </a:r>
            <a:r>
              <a:rPr sz="1800" spc="-10" dirty="0">
                <a:latin typeface="Calibri"/>
                <a:cs typeface="Calibri"/>
              </a:rPr>
              <a:t>Report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834164" y="1856169"/>
            <a:ext cx="5442585" cy="2429510"/>
            <a:chOff x="2834164" y="1856169"/>
            <a:chExt cx="5442585" cy="2429510"/>
          </a:xfrm>
        </p:grpSpPr>
        <p:sp>
          <p:nvSpPr>
            <p:cNvPr id="17" name="object 17"/>
            <p:cNvSpPr/>
            <p:nvPr/>
          </p:nvSpPr>
          <p:spPr>
            <a:xfrm>
              <a:off x="2834157" y="1856181"/>
              <a:ext cx="3919854" cy="1397635"/>
            </a:xfrm>
            <a:custGeom>
              <a:avLst/>
              <a:gdLst/>
              <a:ahLst/>
              <a:cxnLst/>
              <a:rect l="l" t="t" r="r" b="b"/>
              <a:pathLst>
                <a:path w="3919854" h="1397635">
                  <a:moveTo>
                    <a:pt x="2064004" y="42862"/>
                  </a:moveTo>
                  <a:lnTo>
                    <a:pt x="2035429" y="28575"/>
                  </a:lnTo>
                  <a:lnTo>
                    <a:pt x="1978279" y="0"/>
                  </a:lnTo>
                  <a:lnTo>
                    <a:pt x="1978279" y="28575"/>
                  </a:lnTo>
                  <a:lnTo>
                    <a:pt x="1751457" y="28575"/>
                  </a:lnTo>
                  <a:lnTo>
                    <a:pt x="1751457" y="28016"/>
                  </a:lnTo>
                  <a:lnTo>
                    <a:pt x="1410322" y="28016"/>
                  </a:lnTo>
                  <a:lnTo>
                    <a:pt x="1410322" y="56591"/>
                  </a:lnTo>
                  <a:lnTo>
                    <a:pt x="1722882" y="56591"/>
                  </a:lnTo>
                  <a:lnTo>
                    <a:pt x="1722882" y="57150"/>
                  </a:lnTo>
                  <a:lnTo>
                    <a:pt x="1978279" y="57150"/>
                  </a:lnTo>
                  <a:lnTo>
                    <a:pt x="1978279" y="85725"/>
                  </a:lnTo>
                  <a:lnTo>
                    <a:pt x="2035429" y="57150"/>
                  </a:lnTo>
                  <a:lnTo>
                    <a:pt x="2064004" y="42862"/>
                  </a:lnTo>
                  <a:close/>
                </a:path>
                <a:path w="3919854" h="1397635">
                  <a:moveTo>
                    <a:pt x="3919372" y="28562"/>
                  </a:moveTo>
                  <a:lnTo>
                    <a:pt x="3676497" y="28562"/>
                  </a:lnTo>
                  <a:lnTo>
                    <a:pt x="3676497" y="57137"/>
                  </a:lnTo>
                  <a:lnTo>
                    <a:pt x="3890797" y="57137"/>
                  </a:lnTo>
                  <a:lnTo>
                    <a:pt x="3890797" y="848410"/>
                  </a:lnTo>
                  <a:lnTo>
                    <a:pt x="28575" y="848410"/>
                  </a:lnTo>
                  <a:lnTo>
                    <a:pt x="28575" y="1311681"/>
                  </a:lnTo>
                  <a:lnTo>
                    <a:pt x="0" y="1311681"/>
                  </a:lnTo>
                  <a:lnTo>
                    <a:pt x="42862" y="1397406"/>
                  </a:lnTo>
                  <a:lnTo>
                    <a:pt x="78587" y="1325968"/>
                  </a:lnTo>
                  <a:lnTo>
                    <a:pt x="85725" y="1311681"/>
                  </a:lnTo>
                  <a:lnTo>
                    <a:pt x="57150" y="1311681"/>
                  </a:lnTo>
                  <a:lnTo>
                    <a:pt x="57150" y="876985"/>
                  </a:lnTo>
                  <a:lnTo>
                    <a:pt x="3919372" y="876985"/>
                  </a:lnTo>
                  <a:lnTo>
                    <a:pt x="3919372" y="848410"/>
                  </a:lnTo>
                  <a:lnTo>
                    <a:pt x="3919372" y="57137"/>
                  </a:lnTo>
                  <a:lnTo>
                    <a:pt x="3919372" y="42849"/>
                  </a:lnTo>
                  <a:lnTo>
                    <a:pt x="3919372" y="28562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740759" y="3066938"/>
              <a:ext cx="100965" cy="1215390"/>
            </a:xfrm>
            <a:custGeom>
              <a:avLst/>
              <a:gdLst/>
              <a:ahLst/>
              <a:cxnLst/>
              <a:rect l="l" t="t" r="r" b="b"/>
              <a:pathLst>
                <a:path w="100964" h="1215389">
                  <a:moveTo>
                    <a:pt x="100936" y="1215140"/>
                  </a:moveTo>
                  <a:lnTo>
                    <a:pt x="81291" y="1214479"/>
                  </a:lnTo>
                  <a:lnTo>
                    <a:pt x="65249" y="1212676"/>
                  </a:lnTo>
                  <a:lnTo>
                    <a:pt x="54433" y="1210003"/>
                  </a:lnTo>
                  <a:lnTo>
                    <a:pt x="50467" y="1206729"/>
                  </a:lnTo>
                  <a:lnTo>
                    <a:pt x="50468" y="615980"/>
                  </a:lnTo>
                  <a:lnTo>
                    <a:pt x="46502" y="612706"/>
                  </a:lnTo>
                  <a:lnTo>
                    <a:pt x="35686" y="610033"/>
                  </a:lnTo>
                  <a:lnTo>
                    <a:pt x="19644" y="608230"/>
                  </a:lnTo>
                  <a:lnTo>
                    <a:pt x="0" y="607570"/>
                  </a:lnTo>
                  <a:lnTo>
                    <a:pt x="19644" y="606909"/>
                  </a:lnTo>
                  <a:lnTo>
                    <a:pt x="35686" y="605106"/>
                  </a:lnTo>
                  <a:lnTo>
                    <a:pt x="46502" y="602433"/>
                  </a:lnTo>
                  <a:lnTo>
                    <a:pt x="50468" y="599159"/>
                  </a:lnTo>
                  <a:lnTo>
                    <a:pt x="50468" y="8410"/>
                  </a:lnTo>
                  <a:lnTo>
                    <a:pt x="54435" y="5136"/>
                  </a:lnTo>
                  <a:lnTo>
                    <a:pt x="65250" y="2463"/>
                  </a:lnTo>
                  <a:lnTo>
                    <a:pt x="81293" y="660"/>
                  </a:lnTo>
                  <a:lnTo>
                    <a:pt x="100937" y="0"/>
                  </a:lnTo>
                </a:path>
              </a:pathLst>
            </a:custGeom>
            <a:ln w="6346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7617485" y="3337788"/>
              <a:ext cx="659130" cy="702945"/>
            </a:xfrm>
            <a:custGeom>
              <a:avLst/>
              <a:gdLst/>
              <a:ahLst/>
              <a:cxnLst/>
              <a:rect l="l" t="t" r="r" b="b"/>
              <a:pathLst>
                <a:path w="659129" h="702945">
                  <a:moveTo>
                    <a:pt x="658914" y="659777"/>
                  </a:moveTo>
                  <a:lnTo>
                    <a:pt x="630339" y="645490"/>
                  </a:lnTo>
                  <a:lnTo>
                    <a:pt x="573189" y="616915"/>
                  </a:lnTo>
                  <a:lnTo>
                    <a:pt x="573189" y="645490"/>
                  </a:lnTo>
                  <a:lnTo>
                    <a:pt x="348564" y="645490"/>
                  </a:lnTo>
                  <a:lnTo>
                    <a:pt x="348564" y="28575"/>
                  </a:lnTo>
                  <a:lnTo>
                    <a:pt x="348564" y="14287"/>
                  </a:lnTo>
                  <a:lnTo>
                    <a:pt x="348564" y="0"/>
                  </a:lnTo>
                  <a:lnTo>
                    <a:pt x="9639" y="0"/>
                  </a:lnTo>
                  <a:lnTo>
                    <a:pt x="9639" y="28575"/>
                  </a:lnTo>
                  <a:lnTo>
                    <a:pt x="319989" y="28575"/>
                  </a:lnTo>
                  <a:lnTo>
                    <a:pt x="319989" y="645490"/>
                  </a:lnTo>
                  <a:lnTo>
                    <a:pt x="315175" y="645490"/>
                  </a:lnTo>
                  <a:lnTo>
                    <a:pt x="0" y="645490"/>
                  </a:lnTo>
                  <a:lnTo>
                    <a:pt x="0" y="674065"/>
                  </a:lnTo>
                  <a:lnTo>
                    <a:pt x="319989" y="674065"/>
                  </a:lnTo>
                  <a:lnTo>
                    <a:pt x="329463" y="674065"/>
                  </a:lnTo>
                  <a:lnTo>
                    <a:pt x="343750" y="674065"/>
                  </a:lnTo>
                  <a:lnTo>
                    <a:pt x="573189" y="674065"/>
                  </a:lnTo>
                  <a:lnTo>
                    <a:pt x="573189" y="702640"/>
                  </a:lnTo>
                  <a:lnTo>
                    <a:pt x="630339" y="674065"/>
                  </a:lnTo>
                  <a:lnTo>
                    <a:pt x="658914" y="659777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0" name="object 20"/>
          <p:cNvSpPr/>
          <p:nvPr/>
        </p:nvSpPr>
        <p:spPr>
          <a:xfrm>
            <a:off x="9761487" y="3954701"/>
            <a:ext cx="649605" cy="85725"/>
          </a:xfrm>
          <a:custGeom>
            <a:avLst/>
            <a:gdLst/>
            <a:ahLst/>
            <a:cxnLst/>
            <a:rect l="l" t="t" r="r" b="b"/>
            <a:pathLst>
              <a:path w="649604" h="85725">
                <a:moveTo>
                  <a:pt x="563549" y="0"/>
                </a:moveTo>
                <a:lnTo>
                  <a:pt x="563549" y="85725"/>
                </a:lnTo>
                <a:lnTo>
                  <a:pt x="620699" y="57150"/>
                </a:lnTo>
                <a:lnTo>
                  <a:pt x="577837" y="57150"/>
                </a:lnTo>
                <a:lnTo>
                  <a:pt x="577837" y="28575"/>
                </a:lnTo>
                <a:lnTo>
                  <a:pt x="620699" y="28575"/>
                </a:lnTo>
                <a:lnTo>
                  <a:pt x="563549" y="0"/>
                </a:lnTo>
                <a:close/>
              </a:path>
              <a:path w="649604" h="85725">
                <a:moveTo>
                  <a:pt x="310349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324637" y="57150"/>
                </a:lnTo>
                <a:lnTo>
                  <a:pt x="338924" y="42862"/>
                </a:lnTo>
                <a:lnTo>
                  <a:pt x="310349" y="42862"/>
                </a:lnTo>
                <a:lnTo>
                  <a:pt x="310349" y="28575"/>
                </a:lnTo>
                <a:close/>
              </a:path>
              <a:path w="649604" h="85725">
                <a:moveTo>
                  <a:pt x="338924" y="42862"/>
                </a:moveTo>
                <a:lnTo>
                  <a:pt x="324637" y="57150"/>
                </a:lnTo>
                <a:lnTo>
                  <a:pt x="338924" y="57150"/>
                </a:lnTo>
                <a:lnTo>
                  <a:pt x="338924" y="42862"/>
                </a:lnTo>
                <a:close/>
              </a:path>
              <a:path w="649604" h="85725">
                <a:moveTo>
                  <a:pt x="563549" y="28575"/>
                </a:moveTo>
                <a:lnTo>
                  <a:pt x="324637" y="28575"/>
                </a:lnTo>
                <a:lnTo>
                  <a:pt x="310349" y="42862"/>
                </a:lnTo>
                <a:lnTo>
                  <a:pt x="338924" y="42862"/>
                </a:lnTo>
                <a:lnTo>
                  <a:pt x="338924" y="57150"/>
                </a:lnTo>
                <a:lnTo>
                  <a:pt x="563549" y="57150"/>
                </a:lnTo>
                <a:lnTo>
                  <a:pt x="563549" y="28575"/>
                </a:lnTo>
                <a:close/>
              </a:path>
              <a:path w="649604" h="85725">
                <a:moveTo>
                  <a:pt x="620699" y="28575"/>
                </a:moveTo>
                <a:lnTo>
                  <a:pt x="577837" y="28575"/>
                </a:lnTo>
                <a:lnTo>
                  <a:pt x="577837" y="57150"/>
                </a:lnTo>
                <a:lnTo>
                  <a:pt x="620699" y="57150"/>
                </a:lnTo>
                <a:lnTo>
                  <a:pt x="649274" y="42862"/>
                </a:lnTo>
                <a:lnTo>
                  <a:pt x="620699" y="28575"/>
                </a:lnTo>
                <a:close/>
              </a:path>
              <a:path w="649604" h="85725">
                <a:moveTo>
                  <a:pt x="324637" y="28575"/>
                </a:moveTo>
                <a:lnTo>
                  <a:pt x="310349" y="28575"/>
                </a:lnTo>
                <a:lnTo>
                  <a:pt x="310349" y="42862"/>
                </a:lnTo>
                <a:lnTo>
                  <a:pt x="324637" y="28575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8745074" y="1377245"/>
          <a:ext cx="1474469" cy="1322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58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Supplier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0" dirty="0">
                          <a:latin typeface="Calibri"/>
                          <a:cs typeface="Calibri"/>
                        </a:rPr>
                        <a:t>A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96520" marR="88265" indent="26034" algn="ctr">
                        <a:lnSpc>
                          <a:spcPct val="102200"/>
                        </a:lnSpc>
                        <a:spcBef>
                          <a:spcPts val="229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Lower</a:t>
                      </a:r>
                      <a:r>
                        <a:rPr sz="9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Flow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 Ultra</a:t>
                      </a:r>
                      <a:r>
                        <a:rPr sz="900" spc="-25" dirty="0">
                          <a:latin typeface="Calibri"/>
                          <a:cs typeface="Calibri"/>
                        </a:rPr>
                        <a:t> Low</a:t>
                      </a:r>
                      <a:r>
                        <a:rPr sz="9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Loss</a:t>
                      </a:r>
                      <a:r>
                        <a:rPr sz="9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Laminate</a:t>
                      </a:r>
                      <a:r>
                        <a:rPr sz="9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system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  <a:p>
                      <a:pPr marL="229870" marR="220979" indent="-635" algn="ctr">
                        <a:lnSpc>
                          <a:spcPts val="2210"/>
                        </a:lnSpc>
                        <a:spcBef>
                          <a:spcPts val="140"/>
                        </a:spcBef>
                      </a:pPr>
                      <a:r>
                        <a:rPr sz="900" spc="-10" dirty="0">
                          <a:latin typeface="Calibri"/>
                          <a:cs typeface="Calibri"/>
                        </a:rPr>
                        <a:t>Hybrid</a:t>
                      </a:r>
                      <a:r>
                        <a:rPr sz="9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5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panels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Supplier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0" dirty="0">
                          <a:latin typeface="Calibri"/>
                          <a:cs typeface="Calibri"/>
                        </a:rPr>
                        <a:t>B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4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10414880" y="1377245"/>
          <a:ext cx="1474469" cy="1596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58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Supplier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0" dirty="0">
                          <a:latin typeface="Calibri"/>
                          <a:cs typeface="Calibri"/>
                        </a:rPr>
                        <a:t>C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96520" marR="88265" indent="26034" algn="ctr">
                        <a:lnSpc>
                          <a:spcPct val="102200"/>
                        </a:lnSpc>
                        <a:spcBef>
                          <a:spcPts val="229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Lower</a:t>
                      </a:r>
                      <a:r>
                        <a:rPr sz="9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Flow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 Ultra</a:t>
                      </a:r>
                      <a:r>
                        <a:rPr sz="900" spc="-25" dirty="0">
                          <a:latin typeface="Calibri"/>
                          <a:cs typeface="Calibri"/>
                        </a:rPr>
                        <a:t> Low</a:t>
                      </a:r>
                      <a:r>
                        <a:rPr sz="9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Loss</a:t>
                      </a:r>
                      <a:r>
                        <a:rPr sz="9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Laminate</a:t>
                      </a:r>
                      <a:r>
                        <a:rPr sz="9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system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  <a:p>
                      <a:pPr marL="168910" marR="160655" indent="635" algn="ctr">
                        <a:lnSpc>
                          <a:spcPct val="102200"/>
                        </a:lnSpc>
                        <a:spcBef>
                          <a:spcPts val="985"/>
                        </a:spcBef>
                      </a:pPr>
                      <a:r>
                        <a:rPr sz="900" spc="-10" dirty="0">
                          <a:latin typeface="Calibri"/>
                          <a:cs typeface="Calibri"/>
                        </a:rPr>
                        <a:t>Phase1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 stackup</a:t>
                      </a:r>
                      <a:r>
                        <a:rPr sz="9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25" dirty="0">
                          <a:latin typeface="Calibri"/>
                          <a:cs typeface="Calibri"/>
                        </a:rPr>
                        <a:t>w/</a:t>
                      </a:r>
                      <a:r>
                        <a:rPr sz="9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sublam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950" dirty="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5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 panels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Supplier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0" dirty="0">
                          <a:latin typeface="Calibri"/>
                          <a:cs typeface="Calibri"/>
                        </a:rPr>
                        <a:t>D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2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3" name="object 23"/>
          <p:cNvSpPr txBox="1"/>
          <p:nvPr/>
        </p:nvSpPr>
        <p:spPr>
          <a:xfrm>
            <a:off x="2322612" y="5500942"/>
            <a:ext cx="1612265" cy="57023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693">
            <a:solidFill>
              <a:srgbClr val="2F528F"/>
            </a:solidFill>
          </a:ln>
        </p:spPr>
        <p:txBody>
          <a:bodyPr vert="horz" wrap="square" lIns="0" tIns="134620" rIns="0" bIns="0" rtlCol="0">
            <a:spAutoFit/>
          </a:bodyPr>
          <a:lstStyle/>
          <a:p>
            <a:pPr marL="224790">
              <a:lnSpc>
                <a:spcPct val="100000"/>
              </a:lnSpc>
              <a:spcBef>
                <a:spcPts val="1060"/>
              </a:spcBef>
            </a:pPr>
            <a:r>
              <a:rPr sz="1800" dirty="0">
                <a:latin typeface="Calibri"/>
                <a:cs typeface="Calibri"/>
              </a:rPr>
              <a:t>Artwork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Dev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917643" y="5765514"/>
            <a:ext cx="654050" cy="85725"/>
          </a:xfrm>
          <a:custGeom>
            <a:avLst/>
            <a:gdLst/>
            <a:ahLst/>
            <a:cxnLst/>
            <a:rect l="l" t="t" r="r" b="b"/>
            <a:pathLst>
              <a:path w="654050" h="85725">
                <a:moveTo>
                  <a:pt x="567956" y="0"/>
                </a:moveTo>
                <a:lnTo>
                  <a:pt x="567956" y="85725"/>
                </a:lnTo>
                <a:lnTo>
                  <a:pt x="625106" y="57150"/>
                </a:lnTo>
                <a:lnTo>
                  <a:pt x="582244" y="57150"/>
                </a:lnTo>
                <a:lnTo>
                  <a:pt x="582244" y="28575"/>
                </a:lnTo>
                <a:lnTo>
                  <a:pt x="625106" y="28575"/>
                </a:lnTo>
                <a:lnTo>
                  <a:pt x="567956" y="0"/>
                </a:lnTo>
                <a:close/>
              </a:path>
              <a:path w="654050" h="85725">
                <a:moveTo>
                  <a:pt x="312559" y="42303"/>
                </a:moveTo>
                <a:lnTo>
                  <a:pt x="312559" y="57150"/>
                </a:lnTo>
                <a:lnTo>
                  <a:pt x="567956" y="57150"/>
                </a:lnTo>
                <a:lnTo>
                  <a:pt x="567956" y="56591"/>
                </a:lnTo>
                <a:lnTo>
                  <a:pt x="326847" y="56591"/>
                </a:lnTo>
                <a:lnTo>
                  <a:pt x="312559" y="42303"/>
                </a:lnTo>
                <a:close/>
              </a:path>
              <a:path w="654050" h="85725">
                <a:moveTo>
                  <a:pt x="625106" y="28575"/>
                </a:moveTo>
                <a:lnTo>
                  <a:pt x="582244" y="28575"/>
                </a:lnTo>
                <a:lnTo>
                  <a:pt x="582244" y="57150"/>
                </a:lnTo>
                <a:lnTo>
                  <a:pt x="625106" y="57150"/>
                </a:lnTo>
                <a:lnTo>
                  <a:pt x="653681" y="42862"/>
                </a:lnTo>
                <a:lnTo>
                  <a:pt x="625106" y="28575"/>
                </a:lnTo>
                <a:close/>
              </a:path>
              <a:path w="654050" h="85725">
                <a:moveTo>
                  <a:pt x="341134" y="28016"/>
                </a:moveTo>
                <a:lnTo>
                  <a:pt x="0" y="28016"/>
                </a:lnTo>
                <a:lnTo>
                  <a:pt x="0" y="56591"/>
                </a:lnTo>
                <a:lnTo>
                  <a:pt x="312559" y="56591"/>
                </a:lnTo>
                <a:lnTo>
                  <a:pt x="312559" y="42303"/>
                </a:lnTo>
                <a:lnTo>
                  <a:pt x="340575" y="42303"/>
                </a:lnTo>
                <a:lnTo>
                  <a:pt x="326847" y="28575"/>
                </a:lnTo>
                <a:lnTo>
                  <a:pt x="341134" y="28575"/>
                </a:lnTo>
                <a:lnTo>
                  <a:pt x="341134" y="28016"/>
                </a:lnTo>
                <a:close/>
              </a:path>
              <a:path w="654050" h="85725">
                <a:moveTo>
                  <a:pt x="340575" y="42303"/>
                </a:moveTo>
                <a:lnTo>
                  <a:pt x="312559" y="42303"/>
                </a:lnTo>
                <a:lnTo>
                  <a:pt x="326847" y="56591"/>
                </a:lnTo>
                <a:lnTo>
                  <a:pt x="567956" y="56591"/>
                </a:lnTo>
                <a:lnTo>
                  <a:pt x="567956" y="42862"/>
                </a:lnTo>
                <a:lnTo>
                  <a:pt x="341134" y="42862"/>
                </a:lnTo>
                <a:lnTo>
                  <a:pt x="340575" y="42303"/>
                </a:lnTo>
                <a:close/>
              </a:path>
              <a:path w="654050" h="85725">
                <a:moveTo>
                  <a:pt x="341134" y="28575"/>
                </a:moveTo>
                <a:lnTo>
                  <a:pt x="326847" y="28575"/>
                </a:lnTo>
                <a:lnTo>
                  <a:pt x="341134" y="42862"/>
                </a:lnTo>
                <a:lnTo>
                  <a:pt x="341134" y="28575"/>
                </a:lnTo>
                <a:close/>
              </a:path>
              <a:path w="654050" h="85725">
                <a:moveTo>
                  <a:pt x="567956" y="28575"/>
                </a:moveTo>
                <a:lnTo>
                  <a:pt x="341134" y="28575"/>
                </a:lnTo>
                <a:lnTo>
                  <a:pt x="341134" y="42862"/>
                </a:lnTo>
                <a:lnTo>
                  <a:pt x="567956" y="42862"/>
                </a:lnTo>
                <a:lnTo>
                  <a:pt x="567956" y="28575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 txBox="1"/>
          <p:nvPr/>
        </p:nvSpPr>
        <p:spPr>
          <a:xfrm>
            <a:off x="4571329" y="5500942"/>
            <a:ext cx="1612265" cy="570230"/>
          </a:xfrm>
          <a:prstGeom prst="rect">
            <a:avLst/>
          </a:prstGeom>
          <a:ln w="12693">
            <a:solidFill>
              <a:srgbClr val="2F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2115"/>
              </a:lnSpc>
            </a:pPr>
            <a:r>
              <a:rPr sz="1800" dirty="0">
                <a:latin typeface="Calibri"/>
                <a:cs typeface="Calibri"/>
              </a:rPr>
              <a:t>Manual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Testing</a:t>
            </a:r>
            <a:endParaRPr sz="1800" dirty="0">
              <a:latin typeface="Calibri"/>
              <a:cs typeface="Calibri"/>
            </a:endParaRPr>
          </a:p>
          <a:p>
            <a:pPr marL="205740">
              <a:lnSpc>
                <a:spcPts val="2135"/>
              </a:lnSpc>
            </a:pPr>
            <a:r>
              <a:rPr sz="1800" dirty="0">
                <a:latin typeface="Calibri"/>
                <a:cs typeface="Calibri"/>
              </a:rPr>
              <a:t>/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Verification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180113" y="5761725"/>
            <a:ext cx="654050" cy="85725"/>
          </a:xfrm>
          <a:custGeom>
            <a:avLst/>
            <a:gdLst/>
            <a:ahLst/>
            <a:cxnLst/>
            <a:rect l="l" t="t" r="r" b="b"/>
            <a:pathLst>
              <a:path w="654050" h="85725">
                <a:moveTo>
                  <a:pt x="567956" y="0"/>
                </a:moveTo>
                <a:lnTo>
                  <a:pt x="567956" y="85725"/>
                </a:lnTo>
                <a:lnTo>
                  <a:pt x="625106" y="57150"/>
                </a:lnTo>
                <a:lnTo>
                  <a:pt x="582244" y="57150"/>
                </a:lnTo>
                <a:lnTo>
                  <a:pt x="582244" y="28575"/>
                </a:lnTo>
                <a:lnTo>
                  <a:pt x="625106" y="28575"/>
                </a:lnTo>
                <a:lnTo>
                  <a:pt x="567956" y="0"/>
                </a:lnTo>
                <a:close/>
              </a:path>
              <a:path w="654050" h="85725">
                <a:moveTo>
                  <a:pt x="312559" y="42303"/>
                </a:moveTo>
                <a:lnTo>
                  <a:pt x="312559" y="57150"/>
                </a:lnTo>
                <a:lnTo>
                  <a:pt x="567956" y="57150"/>
                </a:lnTo>
                <a:lnTo>
                  <a:pt x="567956" y="56591"/>
                </a:lnTo>
                <a:lnTo>
                  <a:pt x="326847" y="56591"/>
                </a:lnTo>
                <a:lnTo>
                  <a:pt x="312559" y="42303"/>
                </a:lnTo>
                <a:close/>
              </a:path>
              <a:path w="654050" h="85725">
                <a:moveTo>
                  <a:pt x="625106" y="28575"/>
                </a:moveTo>
                <a:lnTo>
                  <a:pt x="582244" y="28575"/>
                </a:lnTo>
                <a:lnTo>
                  <a:pt x="582244" y="57150"/>
                </a:lnTo>
                <a:lnTo>
                  <a:pt x="625106" y="57150"/>
                </a:lnTo>
                <a:lnTo>
                  <a:pt x="653681" y="42862"/>
                </a:lnTo>
                <a:lnTo>
                  <a:pt x="625106" y="28575"/>
                </a:lnTo>
                <a:close/>
              </a:path>
              <a:path w="654050" h="85725">
                <a:moveTo>
                  <a:pt x="341134" y="28016"/>
                </a:moveTo>
                <a:lnTo>
                  <a:pt x="0" y="28016"/>
                </a:lnTo>
                <a:lnTo>
                  <a:pt x="0" y="56591"/>
                </a:lnTo>
                <a:lnTo>
                  <a:pt x="312559" y="56591"/>
                </a:lnTo>
                <a:lnTo>
                  <a:pt x="312559" y="42303"/>
                </a:lnTo>
                <a:lnTo>
                  <a:pt x="340575" y="42303"/>
                </a:lnTo>
                <a:lnTo>
                  <a:pt x="326847" y="28575"/>
                </a:lnTo>
                <a:lnTo>
                  <a:pt x="341134" y="28575"/>
                </a:lnTo>
                <a:lnTo>
                  <a:pt x="341134" y="28016"/>
                </a:lnTo>
                <a:close/>
              </a:path>
              <a:path w="654050" h="85725">
                <a:moveTo>
                  <a:pt x="340575" y="42303"/>
                </a:moveTo>
                <a:lnTo>
                  <a:pt x="312559" y="42303"/>
                </a:lnTo>
                <a:lnTo>
                  <a:pt x="326847" y="56591"/>
                </a:lnTo>
                <a:lnTo>
                  <a:pt x="567956" y="56591"/>
                </a:lnTo>
                <a:lnTo>
                  <a:pt x="567956" y="42862"/>
                </a:lnTo>
                <a:lnTo>
                  <a:pt x="341134" y="42862"/>
                </a:lnTo>
                <a:lnTo>
                  <a:pt x="340575" y="42303"/>
                </a:lnTo>
                <a:close/>
              </a:path>
              <a:path w="654050" h="85725">
                <a:moveTo>
                  <a:pt x="341134" y="28575"/>
                </a:moveTo>
                <a:lnTo>
                  <a:pt x="326847" y="28575"/>
                </a:lnTo>
                <a:lnTo>
                  <a:pt x="341134" y="42862"/>
                </a:lnTo>
                <a:lnTo>
                  <a:pt x="341134" y="28575"/>
                </a:lnTo>
                <a:close/>
              </a:path>
              <a:path w="654050" h="85725">
                <a:moveTo>
                  <a:pt x="567956" y="28575"/>
                </a:moveTo>
                <a:lnTo>
                  <a:pt x="341134" y="28575"/>
                </a:lnTo>
                <a:lnTo>
                  <a:pt x="341134" y="42862"/>
                </a:lnTo>
                <a:lnTo>
                  <a:pt x="567956" y="42862"/>
                </a:lnTo>
                <a:lnTo>
                  <a:pt x="567956" y="28575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 txBox="1"/>
          <p:nvPr/>
        </p:nvSpPr>
        <p:spPr>
          <a:xfrm>
            <a:off x="6833799" y="5497154"/>
            <a:ext cx="1612265" cy="570230"/>
          </a:xfrm>
          <a:prstGeom prst="rect">
            <a:avLst/>
          </a:prstGeom>
          <a:ln w="12693">
            <a:solidFill>
              <a:srgbClr val="2F528F"/>
            </a:solidFill>
          </a:ln>
        </p:spPr>
        <p:txBody>
          <a:bodyPr vert="horz" wrap="square" lIns="0" tIns="135255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65"/>
              </a:spcBef>
            </a:pPr>
            <a:r>
              <a:rPr sz="1800" dirty="0">
                <a:latin typeface="Calibri"/>
                <a:cs typeface="Calibri"/>
              </a:rPr>
              <a:t>Wrapper</a:t>
            </a:r>
            <a:r>
              <a:rPr sz="1800" spc="-9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Dev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837046" y="4898712"/>
            <a:ext cx="10220960" cy="48260"/>
          </a:xfrm>
          <a:custGeom>
            <a:avLst/>
            <a:gdLst/>
            <a:ahLst/>
            <a:cxnLst/>
            <a:rect l="l" t="t" r="r" b="b"/>
            <a:pathLst>
              <a:path w="10220960" h="48260">
                <a:moveTo>
                  <a:pt x="0" y="47980"/>
                </a:moveTo>
                <a:lnTo>
                  <a:pt x="10220825" y="0"/>
                </a:lnTo>
              </a:path>
            </a:pathLst>
          </a:custGeom>
          <a:ln w="32751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 txBox="1"/>
          <p:nvPr/>
        </p:nvSpPr>
        <p:spPr>
          <a:xfrm>
            <a:off x="1966850" y="1233932"/>
            <a:ext cx="25723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Stackup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Modulation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Core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Deformation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dt" sz="half" idx="6"/>
          </p:nvPr>
        </p:nvSpPr>
        <p:spPr>
          <a:xfrm>
            <a:off x="2511847" y="6428920"/>
            <a:ext cx="780719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10" dirty="0"/>
              <a:t>10/17/2024</a:t>
            </a:r>
            <a:endParaRPr spc="-10" dirty="0"/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17</a:t>
            </a:fld>
            <a:endParaRPr spc="-25" dirty="0"/>
          </a:p>
        </p:txBody>
      </p:sp>
      <p:sp>
        <p:nvSpPr>
          <p:cNvPr id="30" name="object 30"/>
          <p:cNvSpPr txBox="1"/>
          <p:nvPr/>
        </p:nvSpPr>
        <p:spPr>
          <a:xfrm>
            <a:off x="1783055" y="5089652"/>
            <a:ext cx="10902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Analysis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Tool</a:t>
            </a:r>
            <a:r>
              <a:rPr sz="1200" spc="-25" dirty="0">
                <a:latin typeface="Calibri"/>
                <a:cs typeface="Calibri"/>
              </a:rPr>
              <a:t> Dev</a:t>
            </a:r>
            <a:endParaRPr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84057"/>
            <a:ext cx="9233535" cy="914400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sz="3600" i="0" dirty="0">
                <a:latin typeface="Calibri-Light"/>
                <a:cs typeface="Calibri-Light"/>
              </a:rPr>
              <a:t>Resources</a:t>
            </a:r>
            <a:r>
              <a:rPr sz="3600" i="0" spc="-100" dirty="0">
                <a:latin typeface="Calibri-Light"/>
                <a:cs typeface="Calibri-Light"/>
              </a:rPr>
              <a:t> </a:t>
            </a:r>
            <a:r>
              <a:rPr sz="3600" i="0" dirty="0">
                <a:latin typeface="Calibri-Light"/>
                <a:cs typeface="Calibri-Light"/>
              </a:rPr>
              <a:t>and</a:t>
            </a:r>
            <a:r>
              <a:rPr sz="3600" i="0" spc="-80" dirty="0">
                <a:latin typeface="Calibri-Light"/>
                <a:cs typeface="Calibri-Light"/>
              </a:rPr>
              <a:t> </a:t>
            </a:r>
            <a:r>
              <a:rPr sz="3600" i="0" spc="-10" dirty="0">
                <a:latin typeface="Calibri-Light"/>
                <a:cs typeface="Calibri-Light"/>
              </a:rPr>
              <a:t>Schedule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2506693" y="6428920"/>
            <a:ext cx="809382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10" dirty="0"/>
              <a:t>10/17/2024</a:t>
            </a:r>
            <a:endParaRPr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18</a:t>
            </a:fld>
            <a:endParaRPr spc="-25" dirty="0"/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D3D13A22-FA88-4B72-9117-758B20DF2F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824279"/>
              </p:ext>
            </p:extLst>
          </p:nvPr>
        </p:nvGraphicFramePr>
        <p:xfrm>
          <a:off x="2108203" y="1165228"/>
          <a:ext cx="9233532" cy="4544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36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7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51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4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Task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Resource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Planned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Actual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Complete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DOE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Matrix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25" dirty="0">
                          <a:latin typeface="Calibri"/>
                          <a:cs typeface="Calibri"/>
                        </a:rPr>
                        <a:t>All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lang="en-US" sz="1400" spc="-1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mpl</a:t>
                      </a:r>
                      <a:r>
                        <a:rPr lang="en-US" sz="1400" spc="-1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spc="-10" dirty="0">
                          <a:latin typeface="Calibri"/>
                          <a:cs typeface="Calibri"/>
                        </a:rPr>
                        <a:t>e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04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TV Design 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ECAD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Intel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lang="en-US" sz="1400" spc="-1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mpl</a:t>
                      </a:r>
                      <a:r>
                        <a:rPr lang="en-US" sz="1400" spc="-1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spc="-10" dirty="0">
                          <a:latin typeface="Calibri"/>
                          <a:cs typeface="Calibri"/>
                        </a:rPr>
                        <a:t>e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731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PCB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Laminate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Materials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EMC,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Iteq,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AGC,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TUC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lang="en-US" sz="1400" kern="1200" spc="-1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TBD</a:t>
                      </a: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18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TV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Fabrication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105410">
                        <a:lnSpc>
                          <a:spcPct val="102099"/>
                        </a:lnSpc>
                        <a:spcBef>
                          <a:spcPts val="2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TTM,</a:t>
                      </a:r>
                      <a:r>
                        <a:rPr sz="1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WUS,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VGT,</a:t>
                      </a:r>
                      <a:r>
                        <a:rPr sz="1400" spc="2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dirty="0">
                          <a:latin typeface="Calibri"/>
                          <a:cs typeface="Calibri"/>
                        </a:rPr>
                        <a:t>SCC,</a:t>
                      </a:r>
                      <a:r>
                        <a:rPr sz="1100" i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spc="-10" dirty="0">
                          <a:latin typeface="Calibri"/>
                          <a:cs typeface="Calibri"/>
                        </a:rPr>
                        <a:t>Founder, </a:t>
                      </a:r>
                      <a:r>
                        <a:rPr sz="1100" i="1" dirty="0">
                          <a:latin typeface="Calibri"/>
                          <a:cs typeface="Calibri"/>
                        </a:rPr>
                        <a:t>SME,</a:t>
                      </a:r>
                      <a:r>
                        <a:rPr sz="1100" i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spc="-20" dirty="0">
                          <a:latin typeface="Calibri"/>
                          <a:cs typeface="Calibri"/>
                        </a:rPr>
                        <a:t>ACCL</a:t>
                      </a:r>
                      <a:endParaRPr sz="1100" dirty="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Surface</a:t>
                      </a:r>
                      <a:r>
                        <a:rPr sz="14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Characterization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Akrometrix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Microsection</a:t>
                      </a:r>
                      <a:r>
                        <a:rPr sz="14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Analysis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Intel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Final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 Report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25" dirty="0">
                          <a:latin typeface="Calibri"/>
                          <a:cs typeface="Calibri"/>
                        </a:rPr>
                        <a:t>All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MetAve</a:t>
                      </a:r>
                      <a:r>
                        <a:rPr sz="14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software</a:t>
                      </a:r>
                      <a:r>
                        <a:rPr sz="14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dev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Artwork</a:t>
                      </a:r>
                      <a:r>
                        <a:rPr sz="14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Conversion</a:t>
                      </a:r>
                      <a:r>
                        <a:rPr sz="14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Inc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kern="1200" spc="-1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16 weeks</a:t>
                      </a:r>
                    </a:p>
                  </a:txBody>
                  <a:tcPr marL="0" marR="0" marT="685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lang="en-US" sz="1400" kern="1200" spc="-1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Complete</a:t>
                      </a: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MetAve</a:t>
                      </a:r>
                      <a:r>
                        <a:rPr sz="14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Testing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/</a:t>
                      </a:r>
                      <a:r>
                        <a:rPr sz="1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analysis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Intel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kern="1200" spc="-1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20 weeks</a:t>
                      </a:r>
                    </a:p>
                  </a:txBody>
                  <a:tcPr marL="0" marR="0" marT="6667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lang="en-US" sz="1400" kern="1200" spc="-1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WIP</a:t>
                      </a: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Wrapper</a:t>
                      </a:r>
                      <a:r>
                        <a:rPr sz="14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Dev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Intel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kern="1200" spc="-1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16 weeks</a:t>
                      </a:r>
                    </a:p>
                  </a:txBody>
                  <a:tcPr marL="0" marR="0" marT="679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84057"/>
            <a:ext cx="9233535" cy="914400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sz="3600" i="0" spc="-50" dirty="0">
                <a:latin typeface="Calibri-Light"/>
                <a:cs typeface="Calibri-Light"/>
              </a:rPr>
              <a:t>Team</a:t>
            </a:r>
            <a:r>
              <a:rPr sz="3600" i="0" spc="-145" dirty="0">
                <a:latin typeface="Calibri-Light"/>
                <a:cs typeface="Calibri-Light"/>
              </a:rPr>
              <a:t> </a:t>
            </a:r>
            <a:r>
              <a:rPr sz="3600" i="0" spc="-20" dirty="0">
                <a:latin typeface="Calibri-Light"/>
                <a:cs typeface="Calibri-Light"/>
              </a:rPr>
              <a:t>List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10" dirty="0"/>
              <a:t>10/17/2024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HDP</a:t>
            </a:r>
            <a:r>
              <a:rPr spc="-5" dirty="0"/>
              <a:t> </a:t>
            </a:r>
            <a:r>
              <a:rPr dirty="0"/>
              <a:t>User</a:t>
            </a:r>
            <a:r>
              <a:rPr spc="-10" dirty="0"/>
              <a:t> </a:t>
            </a:r>
            <a:r>
              <a:rPr dirty="0"/>
              <a:t>Group</a:t>
            </a:r>
            <a:r>
              <a:rPr spc="-10" dirty="0"/>
              <a:t> International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2193289" y="1058315"/>
            <a:ext cx="2086610" cy="462407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I</a:t>
            </a:r>
            <a:r>
              <a:rPr lang="en-US" sz="2800" dirty="0">
                <a:latin typeface="Calibri"/>
                <a:cs typeface="Calibri"/>
              </a:rPr>
              <a:t>BM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leader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5" dirty="0">
                <a:latin typeface="Calibri"/>
                <a:cs typeface="Calibri"/>
              </a:rPr>
              <a:t>AGC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Akrometrix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Panasonic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Oracle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Nokia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Juniper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5" dirty="0">
                <a:latin typeface="Calibri"/>
                <a:cs typeface="Calibri"/>
              </a:rPr>
              <a:t>WUS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Resonac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10629" y="1116025"/>
            <a:ext cx="3655395" cy="4104329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5" dirty="0">
                <a:latin typeface="Calibri"/>
                <a:cs typeface="Calibri"/>
              </a:rPr>
              <a:t>VGT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5" dirty="0">
                <a:latin typeface="Calibri"/>
                <a:cs typeface="Calibri"/>
              </a:rPr>
              <a:t>TTM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5" dirty="0">
                <a:latin typeface="Calibri"/>
                <a:cs typeface="Calibri"/>
              </a:rPr>
              <a:t>EMC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0" dirty="0">
                <a:latin typeface="Calibri"/>
                <a:cs typeface="Calibri"/>
              </a:rPr>
              <a:t>ITEQ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5" dirty="0">
                <a:latin typeface="Calibri"/>
                <a:cs typeface="Calibri"/>
              </a:rPr>
              <a:t>TUC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Co-</a:t>
            </a:r>
            <a:r>
              <a:rPr sz="2800" spc="-20" dirty="0">
                <a:latin typeface="Calibri"/>
                <a:cs typeface="Calibri"/>
              </a:rPr>
              <a:t>Tech</a:t>
            </a:r>
            <a:r>
              <a:rPr lang="en-US" sz="2800" spc="-20" dirty="0">
                <a:latin typeface="Calibri"/>
                <a:cs typeface="Calibri"/>
              </a:rPr>
              <a:t> Development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Sanmina</a:t>
            </a:r>
            <a:endParaRPr lang="en-US" sz="2800" spc="-1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0665" algn="l"/>
              </a:tabLst>
            </a:pPr>
            <a:r>
              <a:rPr lang="en-US" sz="2800" spc="-10" dirty="0">
                <a:latin typeface="Calibri"/>
                <a:cs typeface="Calibri"/>
              </a:rPr>
              <a:t>Intel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84057"/>
            <a:ext cx="9233535" cy="914400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sz="3600" i="0" spc="-10" dirty="0">
                <a:latin typeface="Calibri-Light"/>
                <a:cs typeface="Calibri-Light"/>
              </a:rPr>
              <a:t>Background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7598" y="1127649"/>
            <a:ext cx="7151829" cy="2637902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240665" marR="305435" indent="-228600">
              <a:buFont typeface="Arial"/>
              <a:buChar char="•"/>
              <a:tabLst>
                <a:tab pos="1655445" algn="l"/>
              </a:tabLst>
            </a:pPr>
            <a:r>
              <a:rPr sz="2000" dirty="0">
                <a:latin typeface="Verdana"/>
                <a:cs typeface="Verdana"/>
              </a:rPr>
              <a:t>Localized</a:t>
            </a:r>
            <a:r>
              <a:rPr sz="2000" spc="-3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areas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of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Innerlayer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Copper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Imbalance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can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result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25" dirty="0">
                <a:latin typeface="Verdana"/>
                <a:cs typeface="Verdana"/>
              </a:rPr>
              <a:t>in </a:t>
            </a:r>
            <a:r>
              <a:rPr sz="2000" dirty="0">
                <a:latin typeface="Verdana"/>
                <a:cs typeface="Verdana"/>
              </a:rPr>
              <a:t>localized</a:t>
            </a:r>
            <a:r>
              <a:rPr sz="2000" spc="-4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innerlayer</a:t>
            </a:r>
            <a:r>
              <a:rPr sz="2000" spc="-3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core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deformation.</a:t>
            </a:r>
            <a:endParaRPr sz="2000" dirty="0">
              <a:latin typeface="Verdana"/>
              <a:cs typeface="Verdana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dirty="0">
                <a:latin typeface="Verdana"/>
                <a:cs typeface="Verdana"/>
              </a:rPr>
              <a:t>Increasing</a:t>
            </a:r>
            <a:r>
              <a:rPr spc="-4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Zo</a:t>
            </a:r>
            <a:r>
              <a:rPr spc="-2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variation</a:t>
            </a:r>
            <a:r>
              <a:rPr spc="-3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across</a:t>
            </a:r>
            <a:r>
              <a:rPr spc="-3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high</a:t>
            </a:r>
            <a:r>
              <a:rPr spc="-2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speed</a:t>
            </a:r>
            <a:r>
              <a:rPr spc="-25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channels</a:t>
            </a:r>
            <a:endParaRPr dirty="0">
              <a:latin typeface="Verdana"/>
              <a:cs typeface="Verdana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dirty="0">
                <a:latin typeface="Verdana"/>
                <a:cs typeface="Verdana"/>
              </a:rPr>
              <a:t>Increases</a:t>
            </a:r>
            <a:r>
              <a:rPr spc="-3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risk</a:t>
            </a:r>
            <a:r>
              <a:rPr spc="-2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of</a:t>
            </a:r>
            <a:r>
              <a:rPr spc="-2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Lamination</a:t>
            </a:r>
            <a:r>
              <a:rPr spc="-2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voids,</a:t>
            </a:r>
            <a:r>
              <a:rPr spc="-1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micro</a:t>
            </a:r>
            <a:r>
              <a:rPr spc="-2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fracturing</a:t>
            </a:r>
            <a:r>
              <a:rPr spc="-2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under</a:t>
            </a:r>
            <a:r>
              <a:rPr spc="-2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large</a:t>
            </a:r>
            <a:r>
              <a:rPr spc="-15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components</a:t>
            </a:r>
            <a:endParaRPr dirty="0">
              <a:latin typeface="Verdana"/>
              <a:cs typeface="Verdana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dirty="0">
                <a:latin typeface="Verdana"/>
                <a:cs typeface="Verdana"/>
              </a:rPr>
              <a:t>Increased</a:t>
            </a:r>
            <a:r>
              <a:rPr spc="-1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warpage</a:t>
            </a:r>
            <a:r>
              <a:rPr spc="-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&amp;</a:t>
            </a:r>
            <a:r>
              <a:rPr spc="-15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non-</a:t>
            </a:r>
            <a:r>
              <a:rPr dirty="0">
                <a:latin typeface="Verdana"/>
                <a:cs typeface="Verdana"/>
              </a:rPr>
              <a:t>linear</a:t>
            </a:r>
            <a:r>
              <a:rPr spc="-5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scaling</a:t>
            </a:r>
            <a:endParaRPr dirty="0">
              <a:latin typeface="Verdana"/>
              <a:cs typeface="Verdana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dirty="0">
                <a:latin typeface="Verdana"/>
                <a:cs typeface="Verdana"/>
              </a:rPr>
              <a:t>Increases</a:t>
            </a:r>
            <a:r>
              <a:rPr spc="-4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uncertainty/variation</a:t>
            </a:r>
            <a:r>
              <a:rPr spc="-3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of</a:t>
            </a:r>
            <a:r>
              <a:rPr spc="-3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layer</a:t>
            </a:r>
            <a:r>
              <a:rPr spc="-30" dirty="0">
                <a:latin typeface="Verdana"/>
                <a:cs typeface="Verdana"/>
              </a:rPr>
              <a:t> </a:t>
            </a:r>
            <a:r>
              <a:rPr spc="-25" dirty="0">
                <a:latin typeface="Verdana"/>
                <a:cs typeface="Verdana"/>
              </a:rPr>
              <a:t>z-</a:t>
            </a:r>
            <a:r>
              <a:rPr dirty="0">
                <a:latin typeface="Verdana"/>
                <a:cs typeface="Verdana"/>
              </a:rPr>
              <a:t>axis</a:t>
            </a:r>
            <a:r>
              <a:rPr spc="-35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location</a:t>
            </a:r>
            <a:r>
              <a:rPr lang="en-US" spc="-10" dirty="0">
                <a:latin typeface="Verdana"/>
                <a:cs typeface="Verdana"/>
              </a:rPr>
              <a:t>:</a:t>
            </a:r>
          </a:p>
          <a:p>
            <a:pPr marL="1155065" lvl="2" indent="-227965">
              <a:buFont typeface="Arial"/>
              <a:buChar char="•"/>
              <a:tabLst>
                <a:tab pos="697865" algn="l"/>
              </a:tabLst>
            </a:pPr>
            <a:r>
              <a:rPr dirty="0">
                <a:latin typeface="Verdana"/>
                <a:cs typeface="Verdana"/>
              </a:rPr>
              <a:t>Increasing</a:t>
            </a:r>
            <a:r>
              <a:rPr spc="-1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backdrill</a:t>
            </a:r>
            <a:r>
              <a:rPr spc="-2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stub</a:t>
            </a:r>
            <a:r>
              <a:rPr spc="-10" dirty="0">
                <a:latin typeface="Verdana"/>
                <a:cs typeface="Verdana"/>
              </a:rPr>
              <a:t> variation</a:t>
            </a:r>
            <a:endParaRPr dirty="0">
              <a:latin typeface="Verdana"/>
              <a:cs typeface="Verdana"/>
            </a:endParaRPr>
          </a:p>
          <a:p>
            <a:pPr marL="1155065" lvl="2" indent="-227965">
              <a:buFont typeface="Arial"/>
              <a:buChar char="•"/>
              <a:tabLst>
                <a:tab pos="1155065" algn="l"/>
              </a:tabLst>
            </a:pPr>
            <a:r>
              <a:rPr dirty="0">
                <a:latin typeface="Verdana"/>
                <a:cs typeface="Verdana"/>
              </a:rPr>
              <a:t>Increased</a:t>
            </a:r>
            <a:r>
              <a:rPr spc="-2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surface</a:t>
            </a:r>
            <a:r>
              <a:rPr spc="-2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topology</a:t>
            </a:r>
            <a:r>
              <a:rPr spc="-15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variations</a:t>
            </a:r>
            <a:endParaRPr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4274" y="3775934"/>
            <a:ext cx="7670042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latin typeface="Verdana"/>
                <a:cs typeface="Verdana"/>
              </a:rPr>
              <a:t>Extent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of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Core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deformation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lang="en-US" sz="2000" spc="-20" dirty="0">
                <a:latin typeface="Verdana"/>
                <a:cs typeface="Verdana"/>
              </a:rPr>
              <a:t>&amp;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Sensitivity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to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Inner</a:t>
            </a:r>
            <a:r>
              <a:rPr lang="en-US" sz="2000" dirty="0">
                <a:latin typeface="Verdana"/>
                <a:cs typeface="Verdana"/>
              </a:rPr>
              <a:t> L</a:t>
            </a:r>
            <a:r>
              <a:rPr sz="2000" dirty="0">
                <a:latin typeface="Verdana"/>
                <a:cs typeface="Verdana"/>
              </a:rPr>
              <a:t>ayer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Copper</a:t>
            </a:r>
            <a:r>
              <a:rPr lang="en-US" sz="2000" spc="-10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Imbalance</a:t>
            </a:r>
            <a:r>
              <a:rPr lang="en-US" sz="2000" spc="-10" dirty="0">
                <a:latin typeface="Verdana"/>
                <a:cs typeface="Verdana"/>
              </a:rPr>
              <a:t> is an interaction between material selection and stackup.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14614" y="4330103"/>
            <a:ext cx="7449702" cy="1680588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2300" dirty="0">
              <a:latin typeface="Verdana"/>
              <a:cs typeface="Verdana"/>
            </a:endParaRPr>
          </a:p>
          <a:p>
            <a:pPr marL="12700">
              <a:tabLst>
                <a:tab pos="2923540" algn="l"/>
              </a:tabLst>
            </a:pPr>
            <a:r>
              <a:rPr sz="2000" b="1" dirty="0">
                <a:latin typeface="Verdana"/>
                <a:cs typeface="Verdana"/>
              </a:rPr>
              <a:t>Project</a:t>
            </a:r>
            <a:r>
              <a:rPr sz="2000" b="1" spc="-10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Phase </a:t>
            </a:r>
            <a:r>
              <a:rPr sz="2000" b="1" spc="-25" dirty="0">
                <a:latin typeface="Verdana"/>
                <a:cs typeface="Verdana"/>
              </a:rPr>
              <a:t>1:</a:t>
            </a:r>
            <a:r>
              <a:rPr lang="en-US" sz="2000" b="1" spc="-25" dirty="0">
                <a:latin typeface="Verdana"/>
                <a:cs typeface="Verdana"/>
              </a:rPr>
              <a:t>  </a:t>
            </a:r>
            <a:r>
              <a:rPr sz="2000" dirty="0">
                <a:latin typeface="Verdana"/>
                <a:cs typeface="Verdana"/>
              </a:rPr>
              <a:t>Quantif</a:t>
            </a:r>
            <a:r>
              <a:rPr lang="en-US" sz="2000" dirty="0">
                <a:latin typeface="Verdana"/>
                <a:cs typeface="Verdana"/>
              </a:rPr>
              <a:t>ied</a:t>
            </a:r>
            <a:r>
              <a:rPr sz="2000" spc="-3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sensitivity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of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C55A11"/>
                </a:solidFill>
                <a:latin typeface="Verdana"/>
                <a:cs typeface="Verdana"/>
              </a:rPr>
              <a:t>void</a:t>
            </a:r>
            <a:r>
              <a:rPr sz="2000" spc="-10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C55A11"/>
                </a:solidFill>
                <a:latin typeface="Verdana"/>
                <a:cs typeface="Verdana"/>
              </a:rPr>
              <a:t>size</a:t>
            </a:r>
            <a:r>
              <a:rPr sz="2000" spc="-10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lang="en-US" sz="2000" spc="-50" dirty="0">
                <a:latin typeface="Verdana"/>
                <a:cs typeface="Verdana"/>
              </a:rPr>
              <a:t>and </a:t>
            </a:r>
            <a:r>
              <a:rPr lang="en-US" sz="2000" dirty="0">
                <a:solidFill>
                  <a:srgbClr val="C55A11"/>
                </a:solidFill>
                <a:latin typeface="Verdana"/>
                <a:cs typeface="Verdana"/>
              </a:rPr>
              <a:t>density</a:t>
            </a:r>
            <a:r>
              <a:rPr lang="en-US" sz="2000" spc="-35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lang="en-US" sz="2000" dirty="0">
                <a:solidFill>
                  <a:srgbClr val="C55A11"/>
                </a:solidFill>
                <a:latin typeface="Verdana"/>
                <a:cs typeface="Verdana"/>
              </a:rPr>
              <a:t>stacking</a:t>
            </a:r>
            <a:r>
              <a:rPr lang="en-US" sz="2000" spc="-15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on</a:t>
            </a:r>
            <a:r>
              <a:rPr lang="en-US" sz="2000" spc="-20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core</a:t>
            </a:r>
            <a:r>
              <a:rPr lang="en-US" sz="2000" spc="-15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deformation,</a:t>
            </a:r>
            <a:r>
              <a:rPr lang="en-US" sz="2000" spc="-25" dirty="0">
                <a:latin typeface="Verdana"/>
                <a:cs typeface="Verdana"/>
              </a:rPr>
              <a:t> </a:t>
            </a:r>
            <a:r>
              <a:rPr lang="en-US" sz="2000" i="1" dirty="0">
                <a:solidFill>
                  <a:srgbClr val="C55A11"/>
                </a:solidFill>
                <a:latin typeface="Verdana"/>
                <a:cs typeface="Verdana"/>
              </a:rPr>
              <a:t>Surface</a:t>
            </a:r>
            <a:r>
              <a:rPr lang="en-US" sz="2000" i="1" spc="-15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lang="en-US" sz="2000" i="1" dirty="0">
                <a:solidFill>
                  <a:srgbClr val="C55A11"/>
                </a:solidFill>
                <a:latin typeface="Verdana"/>
                <a:cs typeface="Verdana"/>
              </a:rPr>
              <a:t>topography</a:t>
            </a:r>
            <a:r>
              <a:rPr lang="en-US" sz="2000" i="1" spc="-15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lang="en-US" sz="2000" i="1" spc="-25" dirty="0">
                <a:solidFill>
                  <a:srgbClr val="C55A11"/>
                </a:solidFill>
                <a:latin typeface="Verdana"/>
                <a:cs typeface="Verdana"/>
              </a:rPr>
              <a:t>for </a:t>
            </a:r>
            <a:r>
              <a:rPr lang="en-US" sz="2000" i="1" dirty="0">
                <a:solidFill>
                  <a:srgbClr val="C55A11"/>
                </a:solidFill>
                <a:latin typeface="Verdana"/>
                <a:cs typeface="Verdana"/>
              </a:rPr>
              <a:t>assembly,</a:t>
            </a:r>
            <a:r>
              <a:rPr lang="en-US" sz="2000" i="1" spc="-35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and</a:t>
            </a:r>
            <a:r>
              <a:rPr lang="en-US" sz="2000" spc="-10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recommended</a:t>
            </a:r>
            <a:r>
              <a:rPr lang="en-US" sz="2000" spc="-10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design</a:t>
            </a:r>
            <a:r>
              <a:rPr lang="en-US" sz="2000" spc="-15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approaches</a:t>
            </a:r>
            <a:r>
              <a:rPr lang="en-US" sz="2000" spc="-10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focused</a:t>
            </a:r>
            <a:r>
              <a:rPr lang="en-US" sz="2000" spc="-10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on</a:t>
            </a:r>
            <a:r>
              <a:rPr lang="en-US" sz="2000" spc="-15" dirty="0">
                <a:latin typeface="Verdana"/>
                <a:cs typeface="Verdana"/>
              </a:rPr>
              <a:t> </a:t>
            </a:r>
            <a:r>
              <a:rPr lang="en-US" sz="2000" spc="-25" dirty="0">
                <a:latin typeface="Verdana"/>
                <a:cs typeface="Verdana"/>
              </a:rPr>
              <a:t>Low </a:t>
            </a:r>
            <a:r>
              <a:rPr lang="en-US" sz="2000" dirty="0">
                <a:latin typeface="Verdana"/>
                <a:cs typeface="Verdana"/>
              </a:rPr>
              <a:t>Loss</a:t>
            </a:r>
            <a:r>
              <a:rPr lang="en-US" sz="2000" spc="-35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and</a:t>
            </a:r>
            <a:r>
              <a:rPr lang="en-US" sz="2000" spc="-15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Ultra</a:t>
            </a:r>
            <a:r>
              <a:rPr lang="en-US" sz="2000" spc="-20" dirty="0">
                <a:latin typeface="Verdana"/>
                <a:cs typeface="Verdana"/>
              </a:rPr>
              <a:t> </a:t>
            </a:r>
            <a:r>
              <a:rPr lang="en-US" sz="2000" spc="-10" dirty="0">
                <a:latin typeface="Verdana"/>
                <a:cs typeface="Verdana"/>
              </a:rPr>
              <a:t>Low-</a:t>
            </a:r>
            <a:r>
              <a:rPr lang="en-US" sz="2000" dirty="0">
                <a:latin typeface="Verdana"/>
                <a:cs typeface="Verdana"/>
              </a:rPr>
              <a:t>Loss</a:t>
            </a:r>
            <a:r>
              <a:rPr lang="en-US" sz="2000" spc="-20" dirty="0">
                <a:latin typeface="Verdana"/>
                <a:cs typeface="Verdana"/>
              </a:rPr>
              <a:t> </a:t>
            </a:r>
            <a:r>
              <a:rPr lang="en-US" sz="2000" spc="-10" dirty="0">
                <a:latin typeface="Verdana"/>
                <a:cs typeface="Verdana"/>
              </a:rPr>
              <a:t>laminates.</a:t>
            </a:r>
            <a:endParaRPr lang="en-US" sz="2000" dirty="0">
              <a:latin typeface="Verdana"/>
              <a:cs typeface="Verdan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17131" y="4032925"/>
            <a:ext cx="2182886" cy="179012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85327" y="1598350"/>
            <a:ext cx="2875303" cy="1527587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2</a:t>
            </a:fld>
            <a:endParaRPr spc="-25"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723D23B-3599-09BC-5959-6EE1CEEAFDCF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10" dirty="0"/>
              <a:t>10/17/2024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HDP</a:t>
            </a:r>
            <a:r>
              <a:rPr spc="-5" dirty="0"/>
              <a:t> </a:t>
            </a:r>
            <a:r>
              <a:rPr dirty="0"/>
              <a:t>User</a:t>
            </a:r>
            <a:r>
              <a:rPr spc="-10" dirty="0"/>
              <a:t> </a:t>
            </a:r>
            <a:r>
              <a:rPr dirty="0"/>
              <a:t>Group</a:t>
            </a:r>
            <a:r>
              <a:rPr spc="-10" dirty="0"/>
              <a:t> International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9DDF4E0A-1A39-DC1D-A335-7EDC93741C23}"/>
              </a:ext>
            </a:extLst>
          </p:cNvPr>
          <p:cNvSpPr txBox="1">
            <a:spLocks/>
          </p:cNvSpPr>
          <p:nvPr/>
        </p:nvSpPr>
        <p:spPr>
          <a:xfrm>
            <a:off x="2124074" y="1122363"/>
            <a:ext cx="8543925" cy="23876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1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4800" dirty="0"/>
              <a:t>Thank You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334C496-244D-09E4-A019-488B77111042}"/>
              </a:ext>
            </a:extLst>
          </p:cNvPr>
          <p:cNvSpPr txBox="1">
            <a:spLocks/>
          </p:cNvSpPr>
          <p:nvPr/>
        </p:nvSpPr>
        <p:spPr>
          <a:xfrm>
            <a:off x="2124074" y="3602038"/>
            <a:ext cx="8543925" cy="1655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3572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questions or comments on this presentation,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3572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please email:  </a:t>
            </a:r>
            <a:r>
              <a:rPr lang="en-US" sz="2400" dirty="0">
                <a:solidFill>
                  <a:srgbClr val="003572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karls@hdpug.org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551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634EF-2500-EF0A-FB26-29EC4D073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Phase 2 Motivation:  </a:t>
            </a:r>
            <a:r>
              <a:rPr lang="en-US" sz="2400" dirty="0"/>
              <a:t>Core Deformation and Insufficient Resin Fill</a:t>
            </a:r>
            <a:endParaRPr lang="en-US" sz="2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BDC97-F297-859B-B554-8B6068EAB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54824-125C-33AA-96C2-4B4B78327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A75FEE02-1F7F-ED13-94B6-BE2197B3EC2E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1F1D62-3CA3-828E-E002-7723C739A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128" y="1569915"/>
            <a:ext cx="10751082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49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ABB24-CF3D-4B31-BF68-97FE0DF9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Phase 2 Motivation : </a:t>
            </a:r>
            <a:r>
              <a:rPr lang="en-US" sz="2800" dirty="0"/>
              <a:t>Stackup and Material Selection</a:t>
            </a:r>
            <a:endParaRPr lang="en-US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458D8-6D1B-4CE3-8386-74DD2398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01FA5-2B96-48DF-A486-D6F6D573E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F7D0DDDD-B62A-FD09-7B1C-71569D1A271E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D51398-C4D6-0356-FDEB-710A080A4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227" y="1393489"/>
            <a:ext cx="5000397" cy="2070506"/>
          </a:xfrm>
        </p:spPr>
        <p:txBody>
          <a:bodyPr>
            <a:normAutofit/>
          </a:bodyPr>
          <a:lstStyle/>
          <a:p>
            <a:r>
              <a:rPr lang="en-US" sz="1800" dirty="0"/>
              <a:t>Preventing core deformation requires filling voids on adjacent layers at same rate</a:t>
            </a:r>
          </a:p>
          <a:p>
            <a:r>
              <a:rPr lang="en-US" sz="1800" dirty="0"/>
              <a:t>When copper void volume is different between adjacent layers </a:t>
            </a:r>
            <a:r>
              <a:rPr lang="en-US" sz="1800" dirty="0">
                <a:sym typeface="Wingdings" panose="05000000000000000000" pitchFamily="2" charset="2"/>
              </a:rPr>
              <a:t> p</a:t>
            </a:r>
            <a:r>
              <a:rPr lang="en-US" sz="1800" dirty="0"/>
              <a:t>repreg thickness needs to be selected so that void fill rates are similar (most prominent with change in copper thickness)</a:t>
            </a:r>
          </a:p>
          <a:p>
            <a:pPr marL="0" indent="0">
              <a:buNone/>
            </a:pPr>
            <a:endParaRPr lang="en-US" sz="1400" dirty="0"/>
          </a:p>
          <a:p>
            <a:pPr>
              <a:spcBef>
                <a:spcPts val="600"/>
              </a:spcBef>
            </a:pPr>
            <a:endParaRPr lang="en-US" sz="500" dirty="0"/>
          </a:p>
          <a:p>
            <a:pPr marL="0" indent="0">
              <a:spcBef>
                <a:spcPts val="600"/>
              </a:spcBef>
              <a:buNone/>
            </a:pPr>
            <a:endParaRPr lang="en-US" sz="8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CAED21-E5D6-7EAA-18DA-48C7567FC2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1" r="42828" b="15078"/>
          <a:stretch/>
        </p:blipFill>
        <p:spPr bwMode="auto">
          <a:xfrm>
            <a:off x="6378593" y="1276025"/>
            <a:ext cx="5676575" cy="1828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BF7A24D-ECF9-5478-FD68-D2DC2BA47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5786" y="3146573"/>
            <a:ext cx="6949208" cy="28346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7004A8E-517F-3CE2-6AF6-458B4F95E0D6}"/>
              </a:ext>
            </a:extLst>
          </p:cNvPr>
          <p:cNvSpPr txBox="1"/>
          <p:nvPr/>
        </p:nvSpPr>
        <p:spPr>
          <a:xfrm>
            <a:off x="9418320" y="4728281"/>
            <a:ext cx="2621855" cy="6001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300" dirty="0">
                <a:solidFill>
                  <a:schemeClr val="tx2"/>
                </a:solidFill>
              </a:rPr>
              <a:t>Minimal deformation with either lower </a:t>
            </a:r>
            <a:r>
              <a:rPr kumimoji="0" lang="en-US" sz="13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or </a:t>
            </a:r>
            <a:r>
              <a:rPr lang="en-US" sz="1300" dirty="0">
                <a:solidFill>
                  <a:schemeClr val="tx2"/>
                </a:solidFill>
                <a:sym typeface="Helvetica Neue"/>
              </a:rPr>
              <a:t>h</a:t>
            </a:r>
            <a:r>
              <a:rPr kumimoji="0" lang="en-US" sz="13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igher </a:t>
            </a:r>
            <a:r>
              <a:rPr lang="en-US" sz="1300" dirty="0">
                <a:solidFill>
                  <a:schemeClr val="tx2"/>
                </a:solidFill>
                <a:sym typeface="Helvetica Neue"/>
              </a:rPr>
              <a:t>f</a:t>
            </a:r>
            <a:r>
              <a:rPr kumimoji="0" lang="en-US" sz="13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low when prepreg thickness match void volume ratio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D6BC49-7B37-B074-5759-2028644E7FAD}"/>
              </a:ext>
            </a:extLst>
          </p:cNvPr>
          <p:cNvSpPr txBox="1"/>
          <p:nvPr/>
        </p:nvSpPr>
        <p:spPr>
          <a:xfrm>
            <a:off x="1532542" y="3644829"/>
            <a:ext cx="850989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</a:rPr>
              <a:t>Higher flow materials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2BDFC4-F29F-6B7F-3A36-9D13ED295660}"/>
              </a:ext>
            </a:extLst>
          </p:cNvPr>
          <p:cNvSpPr txBox="1"/>
          <p:nvPr/>
        </p:nvSpPr>
        <p:spPr>
          <a:xfrm>
            <a:off x="1545681" y="5402252"/>
            <a:ext cx="850989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</a:rPr>
              <a:t>Lower flow materials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3B1D84-923F-FF27-840A-FD579241FA43}"/>
              </a:ext>
            </a:extLst>
          </p:cNvPr>
          <p:cNvSpPr txBox="1"/>
          <p:nvPr/>
        </p:nvSpPr>
        <p:spPr>
          <a:xfrm>
            <a:off x="9418320" y="4047871"/>
            <a:ext cx="2221686" cy="2000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300" dirty="0">
                <a:solidFill>
                  <a:schemeClr val="tx2"/>
                </a:solidFill>
              </a:rPr>
              <a:t>High deformation with high flow</a:t>
            </a:r>
            <a:endParaRPr kumimoji="0" lang="en-US" sz="13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FFFDBB-1EA4-CF6D-D5CF-2DD9CFF0D23F}"/>
              </a:ext>
            </a:extLst>
          </p:cNvPr>
          <p:cNvSpPr txBox="1"/>
          <p:nvPr/>
        </p:nvSpPr>
        <p:spPr>
          <a:xfrm>
            <a:off x="9418320" y="5590259"/>
            <a:ext cx="2450939" cy="2000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300" dirty="0">
                <a:solidFill>
                  <a:schemeClr val="tx2"/>
                </a:solidFill>
              </a:rPr>
              <a:t>High deformation with low flow</a:t>
            </a:r>
            <a:endParaRPr kumimoji="0" lang="en-US" sz="13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5A4DC9D-B2CC-9471-4623-4D8D21ABEC65}"/>
              </a:ext>
            </a:extLst>
          </p:cNvPr>
          <p:cNvSpPr/>
          <p:nvPr/>
        </p:nvSpPr>
        <p:spPr>
          <a:xfrm>
            <a:off x="4228173" y="4657337"/>
            <a:ext cx="7641085" cy="71483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23CF0E-0E08-B6A3-47D6-38EDE79E51AB}"/>
              </a:ext>
            </a:extLst>
          </p:cNvPr>
          <p:cNvSpPr txBox="1"/>
          <p:nvPr/>
        </p:nvSpPr>
        <p:spPr>
          <a:xfrm>
            <a:off x="7651700" y="3405535"/>
            <a:ext cx="17004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Post Lamination</a:t>
            </a:r>
          </a:p>
        </p:txBody>
      </p:sp>
    </p:spTree>
    <p:extLst>
      <p:ext uri="{BB962C8B-B14F-4D97-AF65-F5344CB8AC3E}">
        <p14:creationId xmlns:p14="http://schemas.microsoft.com/office/powerpoint/2010/main" val="1400330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56E40-F6E3-6D19-6218-DE3ED117B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- Continued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AAC46-4199-CD45-D4B5-D00047BD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0797-852C-0FC3-1CE2-130A7B7AC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5</a:t>
            </a:fld>
            <a:endParaRPr lang="en-US" dirty="0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2A98B1E4-2757-DB54-99E4-9CEBE5B38431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9FF907E-2C5B-18C5-5849-133C59100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0848" y="1171575"/>
            <a:ext cx="9521522" cy="45711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Stackup-up (prepreg selection matters for thickness control):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A0DE460-265F-18DE-7E02-378236CC5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848" y="1627804"/>
            <a:ext cx="8700515" cy="40233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45324F-1226-C7C6-9F5E-646F4E22FEEB}"/>
              </a:ext>
            </a:extLst>
          </p:cNvPr>
          <p:cNvSpPr txBox="1"/>
          <p:nvPr/>
        </p:nvSpPr>
        <p:spPr>
          <a:xfrm>
            <a:off x="10001987" y="3486163"/>
            <a:ext cx="1338284" cy="64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For same material prepreg thickness mattered</a:t>
            </a:r>
          </a:p>
        </p:txBody>
      </p:sp>
    </p:spTree>
    <p:extLst>
      <p:ext uri="{BB962C8B-B14F-4D97-AF65-F5344CB8AC3E}">
        <p14:creationId xmlns:p14="http://schemas.microsoft.com/office/powerpoint/2010/main" val="3703984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84057"/>
            <a:ext cx="9233535" cy="914400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sz="3600" i="0" dirty="0">
                <a:solidFill>
                  <a:srgbClr val="03136A"/>
                </a:solidFill>
                <a:latin typeface="Calibri-Light"/>
                <a:cs typeface="Calibri-Light"/>
              </a:rPr>
              <a:t>Project</a:t>
            </a:r>
            <a:r>
              <a:rPr sz="3600" i="0" spc="-80" dirty="0">
                <a:solidFill>
                  <a:srgbClr val="03136A"/>
                </a:solidFill>
                <a:latin typeface="Calibri-Light"/>
                <a:cs typeface="Calibri-Light"/>
              </a:rPr>
              <a:t> </a:t>
            </a:r>
            <a:r>
              <a:rPr sz="3600" i="0" dirty="0">
                <a:solidFill>
                  <a:srgbClr val="03136A"/>
                </a:solidFill>
                <a:latin typeface="Calibri-Light"/>
                <a:cs typeface="Calibri-Light"/>
              </a:rPr>
              <a:t>Deliverables</a:t>
            </a:r>
            <a:r>
              <a:rPr sz="3600" i="0" spc="-85" dirty="0">
                <a:solidFill>
                  <a:srgbClr val="03136A"/>
                </a:solidFill>
                <a:latin typeface="Calibri-Light"/>
                <a:cs typeface="Calibri-Light"/>
              </a:rPr>
              <a:t> </a:t>
            </a:r>
            <a:r>
              <a:rPr sz="3600" i="0" dirty="0">
                <a:solidFill>
                  <a:srgbClr val="03136A"/>
                </a:solidFill>
                <a:latin typeface="Calibri-Light"/>
                <a:cs typeface="Calibri-Light"/>
              </a:rPr>
              <a:t>Phase</a:t>
            </a:r>
            <a:r>
              <a:rPr sz="3600" i="0" spc="-85" dirty="0">
                <a:solidFill>
                  <a:srgbClr val="03136A"/>
                </a:solidFill>
                <a:latin typeface="Calibri-Light"/>
                <a:cs typeface="Calibri-Light"/>
              </a:rPr>
              <a:t> </a:t>
            </a:r>
            <a:r>
              <a:rPr sz="3600" i="0" spc="-50" dirty="0">
                <a:solidFill>
                  <a:srgbClr val="03136A"/>
                </a:solidFill>
                <a:latin typeface="Calibri-Light"/>
                <a:cs typeface="Calibri-Light"/>
              </a:rPr>
              <a:t>2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6</a:t>
            </a:fld>
            <a:endParaRPr spc="-25" dirty="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888C220D-B8CA-6333-9599-5403B48CF2B3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5987B718-1B17-5934-3EF2-37CF233DE45F}"/>
              </a:ext>
            </a:extLst>
          </p:cNvPr>
          <p:cNvSpPr txBox="1"/>
          <p:nvPr/>
        </p:nvSpPr>
        <p:spPr>
          <a:xfrm>
            <a:off x="2116374" y="1217373"/>
            <a:ext cx="9229425" cy="4647426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526414" marR="139700" indent="-514350">
              <a:lnSpc>
                <a:spcPts val="3000"/>
              </a:lnSpc>
              <a:buFont typeface="+mj-lt"/>
              <a:buAutoNum type="alphaUcPeriod"/>
              <a:tabLst>
                <a:tab pos="241300" algn="l"/>
              </a:tabLst>
            </a:pPr>
            <a:r>
              <a:rPr lang="en-US" sz="2400" dirty="0">
                <a:latin typeface="Calibri"/>
                <a:cs typeface="Calibri"/>
              </a:rPr>
              <a:t>CAD</a:t>
            </a:r>
            <a:r>
              <a:rPr lang="en-US" sz="2400" spc="-6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translator</a:t>
            </a:r>
            <a:r>
              <a:rPr lang="en-US" sz="2400" spc="-4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utility</a:t>
            </a:r>
            <a:r>
              <a:rPr lang="en-US" sz="2400" spc="-5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available</a:t>
            </a:r>
            <a:r>
              <a:rPr lang="en-US" sz="2400" spc="-5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to</a:t>
            </a:r>
            <a:r>
              <a:rPr lang="en-US" sz="2400" spc="-4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members</a:t>
            </a:r>
            <a:r>
              <a:rPr lang="en-US" sz="2400" spc="-4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that</a:t>
            </a:r>
            <a:r>
              <a:rPr lang="en-US" sz="2400" spc="-5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will</a:t>
            </a:r>
            <a:r>
              <a:rPr lang="en-US" sz="2400" spc="-45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provide 	</a:t>
            </a:r>
            <a:r>
              <a:rPr lang="en-US" sz="2400" dirty="0">
                <a:latin typeface="Calibri"/>
                <a:cs typeface="Calibri"/>
              </a:rPr>
              <a:t>analysis</a:t>
            </a:r>
            <a:r>
              <a:rPr lang="en-US" sz="2400" spc="-4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of</a:t>
            </a:r>
            <a:r>
              <a:rPr lang="en-US" sz="2400" spc="-3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local</a:t>
            </a:r>
            <a:r>
              <a:rPr lang="en-US" sz="2400" spc="-4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copper</a:t>
            </a:r>
            <a:r>
              <a:rPr lang="en-US" sz="2400" spc="-4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distribution</a:t>
            </a:r>
            <a:r>
              <a:rPr lang="en-US" sz="2400" spc="-3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to</a:t>
            </a:r>
            <a:r>
              <a:rPr lang="en-US" sz="2400" spc="-3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identify</a:t>
            </a:r>
            <a:r>
              <a:rPr lang="en-US" sz="2400" spc="-4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risk</a:t>
            </a:r>
            <a:r>
              <a:rPr lang="en-US" sz="2400" spc="-3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areas</a:t>
            </a:r>
            <a:r>
              <a:rPr lang="en-US" sz="2400" spc="-30" dirty="0">
                <a:latin typeface="Calibri"/>
                <a:cs typeface="Calibri"/>
              </a:rPr>
              <a:t> </a:t>
            </a:r>
            <a:r>
              <a:rPr lang="en-US" sz="2400" spc="-20" dirty="0">
                <a:latin typeface="Calibri"/>
                <a:cs typeface="Calibri"/>
              </a:rPr>
              <a:t>for:</a:t>
            </a:r>
            <a:endParaRPr lang="en-US" sz="24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697865" algn="l"/>
              </a:tabLst>
            </a:pPr>
            <a:r>
              <a:rPr lang="en-US" sz="1800" dirty="0">
                <a:latin typeface="Calibri"/>
                <a:cs typeface="Calibri"/>
              </a:rPr>
              <a:t>Core</a:t>
            </a:r>
            <a:r>
              <a:rPr lang="en-US" sz="1800" spc="-50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deformation</a:t>
            </a:r>
            <a:r>
              <a:rPr lang="en-US" sz="1800" spc="-40" dirty="0">
                <a:latin typeface="Calibri"/>
                <a:cs typeface="Calibri"/>
              </a:rPr>
              <a:t> </a:t>
            </a:r>
            <a:r>
              <a:rPr lang="en-US" spc="-40" dirty="0">
                <a:latin typeface="Calibri"/>
                <a:cs typeface="Calibri"/>
              </a:rPr>
              <a:t>and b</a:t>
            </a:r>
            <a:r>
              <a:rPr lang="en-US" sz="1800" dirty="0">
                <a:latin typeface="Calibri"/>
                <a:cs typeface="Calibri"/>
              </a:rPr>
              <a:t>ackdrill</a:t>
            </a:r>
            <a:r>
              <a:rPr lang="en-US" sz="1800" spc="-45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stub</a:t>
            </a:r>
            <a:r>
              <a:rPr lang="en-US" sz="1800" spc="-35" dirty="0">
                <a:latin typeface="Calibri"/>
                <a:cs typeface="Calibri"/>
              </a:rPr>
              <a:t> </a:t>
            </a:r>
            <a:r>
              <a:rPr lang="en-US" sz="1800" spc="-10" dirty="0">
                <a:latin typeface="Calibri"/>
                <a:cs typeface="Calibri"/>
              </a:rPr>
              <a:t>variation</a:t>
            </a:r>
            <a:endParaRPr lang="en-US" sz="18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7865" algn="l"/>
              </a:tabLst>
            </a:pPr>
            <a:r>
              <a:rPr lang="en-US" sz="1800" dirty="0">
                <a:latin typeface="Calibri"/>
                <a:cs typeface="Calibri"/>
              </a:rPr>
              <a:t>Surface</a:t>
            </a:r>
            <a:r>
              <a:rPr lang="en-US" sz="1800" spc="-30" dirty="0">
                <a:latin typeface="Calibri"/>
                <a:cs typeface="Calibri"/>
              </a:rPr>
              <a:t> </a:t>
            </a:r>
            <a:r>
              <a:rPr lang="en-US" spc="-20" dirty="0">
                <a:latin typeface="Calibri"/>
                <a:cs typeface="Calibri"/>
              </a:rPr>
              <a:t>t</a:t>
            </a:r>
            <a:r>
              <a:rPr lang="en-US" sz="1800" spc="-20" dirty="0">
                <a:latin typeface="Calibri"/>
                <a:cs typeface="Calibri"/>
              </a:rPr>
              <a:t>opography</a:t>
            </a:r>
            <a:r>
              <a:rPr lang="en-US" sz="1800" spc="-30" dirty="0">
                <a:latin typeface="Calibri"/>
                <a:cs typeface="Calibri"/>
              </a:rPr>
              <a:t> </a:t>
            </a:r>
            <a:r>
              <a:rPr lang="en-US" sz="1800" spc="-10" dirty="0">
                <a:latin typeface="Calibri"/>
                <a:cs typeface="Calibri"/>
              </a:rPr>
              <a:t>variations</a:t>
            </a:r>
            <a:endParaRPr lang="en-US" sz="18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697865" algn="l"/>
              </a:tabLst>
            </a:pPr>
            <a:r>
              <a:rPr lang="en-US" sz="1800" dirty="0">
                <a:latin typeface="Calibri"/>
                <a:cs typeface="Calibri"/>
              </a:rPr>
              <a:t>Local</a:t>
            </a:r>
            <a:r>
              <a:rPr lang="en-US" sz="1800" spc="-10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areas</a:t>
            </a:r>
            <a:r>
              <a:rPr lang="en-US" sz="1800" spc="-10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of</a:t>
            </a:r>
            <a:r>
              <a:rPr lang="en-US" sz="1800" spc="-5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glass</a:t>
            </a:r>
            <a:r>
              <a:rPr lang="en-US" sz="1800" spc="-10" dirty="0">
                <a:latin typeface="Calibri"/>
                <a:cs typeface="Calibri"/>
              </a:rPr>
              <a:t> stop</a:t>
            </a:r>
            <a:endParaRPr lang="en-US"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22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lang="en-US" sz="2000" i="1" dirty="0">
                <a:latin typeface="Calibri"/>
                <a:cs typeface="Calibri"/>
              </a:rPr>
              <a:t>Potential</a:t>
            </a:r>
            <a:r>
              <a:rPr lang="en-US" sz="2000" i="1" spc="-55" dirty="0">
                <a:latin typeface="Calibri"/>
                <a:cs typeface="Calibri"/>
              </a:rPr>
              <a:t> </a:t>
            </a:r>
            <a:r>
              <a:rPr lang="en-US" sz="2000" i="1" dirty="0">
                <a:latin typeface="Calibri"/>
                <a:cs typeface="Calibri"/>
              </a:rPr>
              <a:t>feasibility</a:t>
            </a:r>
            <a:r>
              <a:rPr lang="en-US" sz="2000" i="1" spc="-35" dirty="0">
                <a:latin typeface="Calibri"/>
                <a:cs typeface="Calibri"/>
              </a:rPr>
              <a:t> </a:t>
            </a:r>
            <a:r>
              <a:rPr lang="en-US" sz="2000" i="1" dirty="0">
                <a:latin typeface="Calibri"/>
                <a:cs typeface="Calibri"/>
              </a:rPr>
              <a:t>to</a:t>
            </a:r>
            <a:r>
              <a:rPr lang="en-US" sz="2000" i="1" spc="-35" dirty="0">
                <a:latin typeface="Calibri"/>
                <a:cs typeface="Calibri"/>
              </a:rPr>
              <a:t> </a:t>
            </a:r>
            <a:r>
              <a:rPr lang="en-US" sz="2000" i="1" dirty="0">
                <a:latin typeface="Calibri"/>
                <a:cs typeface="Calibri"/>
              </a:rPr>
              <a:t>model</a:t>
            </a:r>
            <a:r>
              <a:rPr lang="en-US" sz="2000" i="1" spc="-40" dirty="0">
                <a:latin typeface="Calibri"/>
                <a:cs typeface="Calibri"/>
              </a:rPr>
              <a:t> </a:t>
            </a:r>
            <a:r>
              <a:rPr lang="en-US" sz="2000" i="1" dirty="0">
                <a:latin typeface="Calibri"/>
                <a:cs typeface="Calibri"/>
              </a:rPr>
              <a:t>extent</a:t>
            </a:r>
            <a:r>
              <a:rPr lang="en-US" sz="2000" i="1" spc="-40" dirty="0">
                <a:latin typeface="Calibri"/>
                <a:cs typeface="Calibri"/>
              </a:rPr>
              <a:t> </a:t>
            </a:r>
            <a:r>
              <a:rPr lang="en-US" sz="2000" i="1" dirty="0">
                <a:latin typeface="Calibri"/>
                <a:cs typeface="Calibri"/>
              </a:rPr>
              <a:t>of</a:t>
            </a:r>
            <a:r>
              <a:rPr lang="en-US" sz="2000" i="1" spc="-35" dirty="0">
                <a:latin typeface="Calibri"/>
                <a:cs typeface="Calibri"/>
              </a:rPr>
              <a:t> c</a:t>
            </a:r>
            <a:r>
              <a:rPr lang="en-US" sz="2000" i="1" dirty="0">
                <a:latin typeface="Calibri"/>
                <a:cs typeface="Calibri"/>
              </a:rPr>
              <a:t>ore</a:t>
            </a:r>
            <a:r>
              <a:rPr lang="en-US" sz="2000" i="1" spc="-40" dirty="0">
                <a:latin typeface="Calibri"/>
                <a:cs typeface="Calibri"/>
              </a:rPr>
              <a:t> d</a:t>
            </a:r>
            <a:r>
              <a:rPr lang="en-US" sz="2000" i="1" dirty="0">
                <a:latin typeface="Calibri"/>
                <a:cs typeface="Calibri"/>
              </a:rPr>
              <a:t>eformation</a:t>
            </a:r>
            <a:r>
              <a:rPr lang="en-US" sz="2000" i="1" spc="-40" dirty="0">
                <a:latin typeface="Calibri"/>
                <a:cs typeface="Calibri"/>
              </a:rPr>
              <a:t> </a:t>
            </a:r>
            <a:r>
              <a:rPr lang="en-US" sz="2000" i="1" dirty="0">
                <a:latin typeface="Calibri"/>
                <a:cs typeface="Calibri"/>
              </a:rPr>
              <a:t>and/or</a:t>
            </a:r>
            <a:r>
              <a:rPr lang="en-US" sz="2000" i="1" spc="-35" dirty="0">
                <a:latin typeface="Calibri"/>
                <a:cs typeface="Calibri"/>
              </a:rPr>
              <a:t> s</a:t>
            </a:r>
            <a:r>
              <a:rPr lang="en-US" sz="2000" i="1" dirty="0">
                <a:latin typeface="Calibri"/>
                <a:cs typeface="Calibri"/>
              </a:rPr>
              <a:t>urface</a:t>
            </a:r>
            <a:r>
              <a:rPr lang="en-US" sz="2000" i="1" spc="-35" dirty="0">
                <a:latin typeface="Calibri"/>
                <a:cs typeface="Calibri"/>
              </a:rPr>
              <a:t> </a:t>
            </a:r>
            <a:r>
              <a:rPr lang="en-US" sz="2000" i="1" spc="-20" dirty="0">
                <a:latin typeface="Calibri"/>
                <a:cs typeface="Calibri"/>
              </a:rPr>
              <a:t>topography</a:t>
            </a:r>
            <a:r>
              <a:rPr lang="en-US" sz="2000" i="1" spc="-35" dirty="0">
                <a:latin typeface="Calibri"/>
                <a:cs typeface="Calibri"/>
              </a:rPr>
              <a:t> </a:t>
            </a:r>
            <a:r>
              <a:rPr lang="en-US" sz="2000" i="1" spc="-10" dirty="0">
                <a:latin typeface="Calibri"/>
                <a:cs typeface="Calibri"/>
              </a:rPr>
              <a:t>variations.</a:t>
            </a:r>
            <a:endParaRPr lang="en-US" sz="2000" i="1" dirty="0">
              <a:latin typeface="Calibri"/>
              <a:cs typeface="Calibri"/>
            </a:endParaRPr>
          </a:p>
          <a:p>
            <a:pPr marL="12064" marR="5080">
              <a:lnSpc>
                <a:spcPts val="3000"/>
              </a:lnSpc>
              <a:spcBef>
                <a:spcPts val="500"/>
              </a:spcBef>
              <a:tabLst>
                <a:tab pos="241300" algn="l"/>
              </a:tabLst>
            </a:pPr>
            <a:endParaRPr lang="en-US" sz="1200" i="1" dirty="0">
              <a:latin typeface="Calibri"/>
              <a:cs typeface="Calibri"/>
            </a:endParaRPr>
          </a:p>
          <a:p>
            <a:pPr marL="526414" marR="5080" indent="-514350">
              <a:lnSpc>
                <a:spcPts val="3000"/>
              </a:lnSpc>
              <a:spcBef>
                <a:spcPts val="500"/>
              </a:spcBef>
              <a:buFont typeface="+mj-lt"/>
              <a:buAutoNum type="alphaUcPeriod" startAt="2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Additional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validation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coplanarity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core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deformation </a:t>
            </a:r>
            <a:r>
              <a:rPr sz="2400" dirty="0">
                <a:latin typeface="Calibri"/>
                <a:cs typeface="Calibri"/>
              </a:rPr>
              <a:t>mitigation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using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sub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sequence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stack-up</a:t>
            </a:r>
            <a:r>
              <a:rPr sz="2400" spc="-10" dirty="0">
                <a:latin typeface="Calibri"/>
                <a:cs typeface="Calibri"/>
              </a:rPr>
              <a:t> optimization.</a:t>
            </a:r>
            <a:endParaRPr sz="24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697865" algn="l"/>
              </a:tabLst>
            </a:pPr>
            <a:r>
              <a:rPr sz="1800" dirty="0">
                <a:latin typeface="Calibri"/>
                <a:cs typeface="Calibri"/>
              </a:rPr>
              <a:t>Phase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was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lang="en-US" spc="-5" dirty="0">
                <a:latin typeface="Calibri"/>
                <a:cs typeface="Calibri"/>
              </a:rPr>
              <a:t>"</a:t>
            </a:r>
            <a:r>
              <a:rPr lang="en-US" sz="1800" dirty="0">
                <a:latin typeface="Calibri"/>
                <a:cs typeface="Calibri"/>
              </a:rPr>
              <a:t>h</a:t>
            </a:r>
            <a:r>
              <a:rPr sz="1800" dirty="0">
                <a:latin typeface="Calibri"/>
                <a:cs typeface="Calibri"/>
              </a:rPr>
              <a:t>ammer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test</a:t>
            </a:r>
            <a:r>
              <a:rPr lang="en-US" sz="1800" dirty="0">
                <a:latin typeface="Calibri"/>
                <a:cs typeface="Calibri"/>
              </a:rPr>
              <a:t>"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lang="en-US" sz="1800" spc="-65" dirty="0">
                <a:latin typeface="Calibri"/>
                <a:cs typeface="Calibri"/>
              </a:rPr>
              <a:t>with respect 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design</a:t>
            </a:r>
            <a:endParaRPr sz="18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697865" algn="l"/>
              </a:tabLst>
            </a:pPr>
            <a:r>
              <a:rPr sz="1800" dirty="0">
                <a:latin typeface="Calibri"/>
                <a:cs typeface="Calibri"/>
              </a:rPr>
              <a:t>Goal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quantify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extent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lang="en-US" sz="1800" spc="-35" dirty="0">
                <a:latin typeface="Calibri"/>
                <a:cs typeface="Calibri"/>
              </a:rPr>
              <a:t>construction </a:t>
            </a:r>
            <a:r>
              <a:rPr sz="1800" dirty="0">
                <a:latin typeface="Calibri"/>
                <a:cs typeface="Calibri"/>
              </a:rPr>
              <a:t>stack</a:t>
            </a:r>
            <a:r>
              <a:rPr lang="en-US" sz="1800" dirty="0">
                <a:latin typeface="Calibri"/>
                <a:cs typeface="Calibri"/>
              </a:rPr>
              <a:t>-</a:t>
            </a:r>
            <a:r>
              <a:rPr sz="1800" dirty="0">
                <a:latin typeface="Calibri"/>
                <a:cs typeface="Calibri"/>
              </a:rPr>
              <a:t>up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overcome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unbalanced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designs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84057"/>
            <a:ext cx="9233535" cy="914400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sz="3600" i="0" dirty="0">
                <a:latin typeface="Calibri-Light"/>
                <a:cs typeface="Calibri-Light"/>
              </a:rPr>
              <a:t>Member</a:t>
            </a:r>
            <a:r>
              <a:rPr sz="3600" i="0" spc="-20" dirty="0">
                <a:latin typeface="Calibri-Light"/>
                <a:cs typeface="Calibri-Light"/>
              </a:rPr>
              <a:t> </a:t>
            </a:r>
            <a:r>
              <a:rPr sz="3600" i="0" spc="-10" dirty="0">
                <a:latin typeface="Calibri-Light"/>
                <a:cs typeface="Calibri-Light"/>
              </a:rPr>
              <a:t>Benefits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7</a:t>
            </a:fld>
            <a:endParaRPr spc="-25" dirty="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51DBD31B-D453-073D-A774-206D004C0409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0F4295FC-DEA2-22B2-232A-DB66649E1EFE}"/>
              </a:ext>
            </a:extLst>
          </p:cNvPr>
          <p:cNvSpPr txBox="1"/>
          <p:nvPr/>
        </p:nvSpPr>
        <p:spPr>
          <a:xfrm>
            <a:off x="2107828" y="1266020"/>
            <a:ext cx="9239885" cy="49680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buFont typeface="Arial"/>
              <a:buChar char="•"/>
              <a:tabLst>
                <a:tab pos="240665" algn="l"/>
              </a:tabLst>
            </a:pPr>
            <a:r>
              <a:rPr sz="2200" b="1" dirty="0">
                <a:latin typeface="Calibri"/>
                <a:cs typeface="Calibri"/>
              </a:rPr>
              <a:t>OEM</a:t>
            </a:r>
            <a:r>
              <a:rPr sz="2200" b="1" spc="-30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&amp;</a:t>
            </a:r>
            <a:r>
              <a:rPr sz="2200" b="1" spc="-15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Designers</a:t>
            </a:r>
            <a:r>
              <a:rPr sz="2200" dirty="0">
                <a:latin typeface="Calibri"/>
                <a:cs typeface="Calibri"/>
              </a:rPr>
              <a:t>:</a:t>
            </a:r>
            <a:r>
              <a:rPr sz="2200" spc="4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Design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guidelines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for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optimizing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copper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distributions</a:t>
            </a:r>
            <a:r>
              <a:rPr lang="en-US" sz="2200" spc="-10" dirty="0">
                <a:latin typeface="Calibri"/>
                <a:cs typeface="Calibri"/>
              </a:rPr>
              <a:t>;</a:t>
            </a:r>
            <a:endParaRPr sz="2200" dirty="0">
              <a:latin typeface="Calibri"/>
              <a:cs typeface="Calibri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sz="2200" dirty="0">
                <a:latin typeface="Calibri"/>
                <a:cs typeface="Calibri"/>
              </a:rPr>
              <a:t>Minimize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Impedance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variations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not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captured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Zo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coupons</a:t>
            </a:r>
            <a:endParaRPr sz="2200" dirty="0">
              <a:latin typeface="Calibri"/>
              <a:cs typeface="Calibri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sz="2200" dirty="0">
                <a:latin typeface="Calibri"/>
                <a:cs typeface="Calibri"/>
              </a:rPr>
              <a:t>Minimize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backdrill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stub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length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variations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under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large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BGAs</a:t>
            </a:r>
            <a:endParaRPr sz="2200" dirty="0">
              <a:latin typeface="Calibri"/>
              <a:cs typeface="Calibri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sz="2200" dirty="0">
                <a:latin typeface="Calibri"/>
                <a:cs typeface="Calibri"/>
              </a:rPr>
              <a:t>Insight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influence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core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deformation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from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copper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distributions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dynamic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warpage.</a:t>
            </a:r>
            <a:endParaRPr sz="2200" dirty="0">
              <a:latin typeface="Calibri"/>
              <a:cs typeface="Calibri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sz="2200" spc="-10" dirty="0">
                <a:solidFill>
                  <a:srgbClr val="C55A11"/>
                </a:solidFill>
                <a:latin typeface="Calibri"/>
                <a:cs typeface="Calibri"/>
              </a:rPr>
              <a:t>Characterization</a:t>
            </a:r>
            <a:r>
              <a:rPr sz="2200" spc="-2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of</a:t>
            </a:r>
            <a:r>
              <a:rPr sz="2200" spc="-1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material</a:t>
            </a:r>
            <a:r>
              <a:rPr sz="2200" spc="-1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properties</a:t>
            </a:r>
            <a:r>
              <a:rPr sz="2200" spc="-2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and</a:t>
            </a:r>
            <a:r>
              <a:rPr sz="2200" spc="-1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design</a:t>
            </a:r>
            <a:r>
              <a:rPr sz="2200" spc="-1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on</a:t>
            </a:r>
            <a:r>
              <a:rPr sz="2200" spc="-1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Surface</a:t>
            </a:r>
            <a:r>
              <a:rPr sz="2200" spc="-10" dirty="0">
                <a:solidFill>
                  <a:srgbClr val="C55A11"/>
                </a:solidFill>
                <a:latin typeface="Calibri"/>
                <a:cs typeface="Calibri"/>
              </a:rPr>
              <a:t> Deformation</a:t>
            </a:r>
            <a:endParaRPr sz="2200" dirty="0">
              <a:latin typeface="Calibri"/>
              <a:cs typeface="Calibri"/>
            </a:endParaRPr>
          </a:p>
          <a:p>
            <a:pPr lvl="1"/>
            <a:endParaRPr sz="1200" dirty="0">
              <a:latin typeface="Calibri"/>
              <a:cs typeface="Calibri"/>
            </a:endParaRPr>
          </a:p>
          <a:p>
            <a:pPr marL="241300" marR="5080" indent="-228600">
              <a:buFont typeface="Arial"/>
              <a:buChar char="•"/>
              <a:tabLst>
                <a:tab pos="241300" algn="l"/>
              </a:tabLst>
            </a:pPr>
            <a:r>
              <a:rPr sz="2200" b="1" dirty="0">
                <a:latin typeface="Calibri"/>
                <a:cs typeface="Calibri"/>
              </a:rPr>
              <a:t>ODMs:</a:t>
            </a:r>
            <a:r>
              <a:rPr sz="2200" b="1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Understand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impact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copper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distributions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dynamic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warpage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impact 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boot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issues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75" dirty="0">
                <a:latin typeface="Calibri"/>
                <a:cs typeface="Calibri"/>
              </a:rPr>
              <a:t>w.r.t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lang="en-US" sz="2200" spc="-25" dirty="0">
                <a:latin typeface="Calibri"/>
                <a:cs typeface="Calibri"/>
              </a:rPr>
              <a:t>impedance (</a:t>
            </a:r>
            <a:r>
              <a:rPr sz="2200" dirty="0">
                <a:latin typeface="Calibri"/>
                <a:cs typeface="Calibri"/>
              </a:rPr>
              <a:t>Zo</a:t>
            </a:r>
            <a:r>
              <a:rPr lang="en-US" sz="2200" dirty="0">
                <a:latin typeface="Calibri"/>
                <a:cs typeface="Calibri"/>
              </a:rPr>
              <a:t>)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variations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and/or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stub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control.</a:t>
            </a:r>
            <a:endParaRPr sz="2200" dirty="0">
              <a:latin typeface="Calibri"/>
              <a:cs typeface="Calibri"/>
            </a:endParaRPr>
          </a:p>
          <a:p>
            <a:pPr>
              <a:buFont typeface="Arial"/>
              <a:buChar char="•"/>
            </a:pPr>
            <a:endParaRPr sz="1200" dirty="0">
              <a:latin typeface="Calibri"/>
              <a:cs typeface="Calibri"/>
            </a:endParaRPr>
          </a:p>
          <a:p>
            <a:pPr marL="241300" marR="243840" indent="-228600">
              <a:buFont typeface="Arial"/>
              <a:buChar char="•"/>
              <a:tabLst>
                <a:tab pos="241300" algn="l"/>
              </a:tabLst>
            </a:pPr>
            <a:r>
              <a:rPr sz="2200" b="1" dirty="0">
                <a:latin typeface="Calibri"/>
                <a:cs typeface="Calibri"/>
              </a:rPr>
              <a:t>PCB</a:t>
            </a:r>
            <a:r>
              <a:rPr sz="2200" b="1" spc="-25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Fabricators:</a:t>
            </a:r>
            <a:r>
              <a:rPr sz="2200" b="1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Ability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highlight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potential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risk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areas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for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designers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understand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what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extent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resin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material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flow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properties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modulate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core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deformation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issues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vs </a:t>
            </a:r>
            <a:r>
              <a:rPr sz="2200" dirty="0">
                <a:latin typeface="Calibri"/>
                <a:cs typeface="Calibri"/>
              </a:rPr>
              <a:t>copper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distribution.</a:t>
            </a:r>
            <a:endParaRPr sz="2200" dirty="0">
              <a:latin typeface="Calibri"/>
              <a:cs typeface="Calibri"/>
            </a:endParaRPr>
          </a:p>
          <a:p>
            <a:pPr>
              <a:buFont typeface="Arial"/>
              <a:buChar char="•"/>
            </a:pPr>
            <a:endParaRPr sz="1200" dirty="0">
              <a:latin typeface="Calibri"/>
              <a:cs typeface="Calibri"/>
            </a:endParaRPr>
          </a:p>
          <a:p>
            <a:pPr marL="241300" marR="506730" indent="-228600">
              <a:buFont typeface="Arial"/>
              <a:buChar char="•"/>
              <a:tabLst>
                <a:tab pos="241300" algn="l"/>
              </a:tabLst>
            </a:pPr>
            <a:r>
              <a:rPr sz="2200" b="1" dirty="0">
                <a:latin typeface="Calibri"/>
                <a:cs typeface="Calibri"/>
              </a:rPr>
              <a:t>Laminate</a:t>
            </a:r>
            <a:r>
              <a:rPr sz="2200" b="1" spc="-35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Suppliers:</a:t>
            </a:r>
            <a:r>
              <a:rPr sz="2200" b="1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Insight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into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interaction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between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resin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flow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properties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and </a:t>
            </a:r>
            <a:r>
              <a:rPr sz="2200" dirty="0">
                <a:latin typeface="Calibri"/>
                <a:cs typeface="Calibri"/>
              </a:rPr>
              <a:t>design/</a:t>
            </a:r>
            <a:r>
              <a:rPr sz="2200" spc="3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stackup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parameters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core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deformation.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84057"/>
            <a:ext cx="9233535" cy="914400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sz="3600" i="0" dirty="0">
                <a:latin typeface="Calibri-Light"/>
                <a:cs typeface="Calibri-Light"/>
              </a:rPr>
              <a:t>Member</a:t>
            </a:r>
            <a:r>
              <a:rPr sz="3600" i="0" spc="-40" dirty="0">
                <a:latin typeface="Calibri-Light"/>
                <a:cs typeface="Calibri-Light"/>
              </a:rPr>
              <a:t> </a:t>
            </a:r>
            <a:r>
              <a:rPr sz="3600" i="0" dirty="0">
                <a:latin typeface="Calibri-Light"/>
                <a:cs typeface="Calibri-Light"/>
              </a:rPr>
              <a:t>Benefits</a:t>
            </a:r>
            <a:r>
              <a:rPr sz="3600" i="0" spc="-30" dirty="0">
                <a:latin typeface="Calibri-Light"/>
                <a:cs typeface="Calibri-Light"/>
              </a:rPr>
              <a:t> </a:t>
            </a:r>
            <a:r>
              <a:rPr sz="3600" i="0" dirty="0">
                <a:latin typeface="Calibri-Light"/>
                <a:cs typeface="Calibri-Light"/>
              </a:rPr>
              <a:t>-</a:t>
            </a:r>
            <a:r>
              <a:rPr sz="3600" i="0" spc="-25" dirty="0">
                <a:latin typeface="Calibri-Light"/>
                <a:cs typeface="Calibri-Light"/>
              </a:rPr>
              <a:t> </a:t>
            </a:r>
            <a:r>
              <a:rPr sz="3600" i="0" spc="-10" dirty="0">
                <a:latin typeface="Calibri-Light"/>
                <a:cs typeface="Calibri-Light"/>
              </a:rPr>
              <a:t>Continued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8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2193288" y="1252820"/>
            <a:ext cx="9187815" cy="2014013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41300" marR="128270" indent="-228600"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The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ability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automate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design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analysis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designs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local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copper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balancing; </a:t>
            </a:r>
            <a:r>
              <a:rPr sz="2000" dirty="0">
                <a:latin typeface="Calibri"/>
                <a:cs typeface="Calibri"/>
              </a:rPr>
              <a:t>reducing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design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costs,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time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allowing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more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consistent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electrical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topographical </a:t>
            </a:r>
            <a:r>
              <a:rPr sz="2000" dirty="0">
                <a:latin typeface="Calibri"/>
                <a:cs typeface="Calibri"/>
              </a:rPr>
              <a:t>performance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copper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fill</a:t>
            </a:r>
            <a:r>
              <a:rPr sz="2000" spc="-10" dirty="0">
                <a:latin typeface="Calibri"/>
                <a:cs typeface="Calibri"/>
              </a:rPr>
              <a:t> technique.</a:t>
            </a:r>
            <a:endParaRPr sz="2000" dirty="0">
              <a:latin typeface="Calibri"/>
              <a:cs typeface="Calibri"/>
            </a:endParaRPr>
          </a:p>
          <a:p>
            <a:pPr marL="241300" marR="5080" indent="-228600"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Additional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validation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coplanarity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core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deformation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mitigation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using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sub </a:t>
            </a:r>
            <a:r>
              <a:rPr sz="2000" dirty="0">
                <a:latin typeface="Calibri"/>
                <a:cs typeface="Calibri"/>
              </a:rPr>
              <a:t>lam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sequence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stackup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optimization.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This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will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assure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lang="en-US" sz="2000" spc="-15" dirty="0">
                <a:latin typeface="Calibri"/>
                <a:cs typeface="Calibri"/>
              </a:rPr>
              <a:t>copper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fill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design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rules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correct.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4A151B5D-4248-FA67-752B-8997775B0E18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303344"/>
            <a:ext cx="9233535" cy="675826"/>
          </a:xfrm>
          <a:prstGeom prst="rect">
            <a:avLst/>
          </a:prstGeom>
          <a:ln w="25400">
            <a:noFill/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lang="en-US" sz="3600" i="0" dirty="0">
                <a:latin typeface="Calibri-Light"/>
                <a:cs typeface="Calibri-Light"/>
              </a:rPr>
              <a:t>Status: </a:t>
            </a:r>
            <a:r>
              <a:rPr sz="3600" i="0" dirty="0">
                <a:latin typeface="Calibri-Light"/>
                <a:cs typeface="Calibri-Light"/>
              </a:rPr>
              <a:t>Copper</a:t>
            </a:r>
            <a:r>
              <a:rPr sz="3600" i="0" spc="-75" dirty="0">
                <a:latin typeface="Calibri-Light"/>
                <a:cs typeface="Calibri-Light"/>
              </a:rPr>
              <a:t> </a:t>
            </a:r>
            <a:r>
              <a:rPr sz="3600" i="0" spc="-10" dirty="0">
                <a:latin typeface="Calibri-Light"/>
                <a:cs typeface="Calibri-Light"/>
              </a:rPr>
              <a:t>Balancing</a:t>
            </a:r>
            <a:r>
              <a:rPr lang="en-US" sz="3600" i="0" spc="-10" dirty="0">
                <a:latin typeface="Calibri-Light"/>
                <a:cs typeface="Calibri-Light"/>
              </a:rPr>
              <a:t> Analysis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9</a:t>
            </a:fld>
            <a:endParaRPr spc="-25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16FFF9DC-AE97-4434-C81A-85869F8F7F2D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0314EE-AE36-2900-1B20-E6B6ED4BF440}"/>
              </a:ext>
            </a:extLst>
          </p:cNvPr>
          <p:cNvGrpSpPr/>
          <p:nvPr/>
        </p:nvGrpSpPr>
        <p:grpSpPr>
          <a:xfrm>
            <a:off x="8805358" y="3660763"/>
            <a:ext cx="1214756" cy="2501607"/>
            <a:chOff x="8805358" y="3660763"/>
            <a:chExt cx="1214756" cy="250160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12EE9F4-8C84-9EA3-1FCD-C1659755BDEC}"/>
                </a:ext>
              </a:extLst>
            </p:cNvPr>
            <p:cNvGrpSpPr/>
            <p:nvPr/>
          </p:nvGrpSpPr>
          <p:grpSpPr>
            <a:xfrm>
              <a:off x="8805358" y="3791568"/>
              <a:ext cx="259976" cy="2239997"/>
              <a:chOff x="10291480" y="3947378"/>
              <a:chExt cx="259976" cy="2239997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C11DC93-58F3-00FB-FCEF-B041B62005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3947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B572496-EC70-9F65-F5A8-5260AF59D4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6187375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B2DBA29-B391-717E-28F6-2EB79A7299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4171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99645EB-8B72-D524-014E-567DC96AAB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4395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BCD8803-5D33-F72E-2624-E80C7F2A3C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4843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DA5C6D8-A23D-0B50-733A-045F8C1DFF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5291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9DF0FA7-2757-F581-BB44-69A3EFC545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5515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59716CC-376E-50B0-8FFF-D535605D25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5739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42AE6C7-E6CA-0578-0BFB-36F5428EDF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5963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3B63FC6-3406-EF47-F361-59A80F7E94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4619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3E3613B8-2C9F-F09C-AACE-FD5B95E355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5067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9E68AF-D63D-E5D6-20F7-417EC2371711}"/>
                </a:ext>
              </a:extLst>
            </p:cNvPr>
            <p:cNvSpPr txBox="1"/>
            <p:nvPr/>
          </p:nvSpPr>
          <p:spPr>
            <a:xfrm>
              <a:off x="9065334" y="3660763"/>
              <a:ext cx="9547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650um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3FBE68-3BFF-52D1-4977-2A56F7048822}"/>
                </a:ext>
              </a:extLst>
            </p:cNvPr>
            <p:cNvSpPr txBox="1"/>
            <p:nvPr/>
          </p:nvSpPr>
          <p:spPr>
            <a:xfrm>
              <a:off x="9065334" y="5900760"/>
              <a:ext cx="9547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0um</a:t>
              </a:r>
            </a:p>
          </p:txBody>
        </p:sp>
      </p:grpSp>
      <p:sp>
        <p:nvSpPr>
          <p:cNvPr id="44" name="object 3">
            <a:extLst>
              <a:ext uri="{FF2B5EF4-FFF2-40B4-BE49-F238E27FC236}">
                <a16:creationId xmlns:a16="http://schemas.microsoft.com/office/drawing/2014/main" id="{773D1453-240C-8825-7576-E623E73F7287}"/>
              </a:ext>
            </a:extLst>
          </p:cNvPr>
          <p:cNvSpPr txBox="1"/>
          <p:nvPr/>
        </p:nvSpPr>
        <p:spPr>
          <a:xfrm>
            <a:off x="1664765" y="1228121"/>
            <a:ext cx="9933940" cy="285847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API utility from </a:t>
            </a:r>
            <a:r>
              <a:rPr sz="2000" dirty="0">
                <a:latin typeface="Verdana"/>
                <a:cs typeface="Verdana"/>
              </a:rPr>
              <a:t>“</a:t>
            </a:r>
            <a:r>
              <a:rPr sz="2000" i="1" dirty="0">
                <a:latin typeface="Helvetica"/>
                <a:cs typeface="Helvetica"/>
              </a:rPr>
              <a:t>Artwork</a:t>
            </a:r>
            <a:r>
              <a:rPr sz="2000" i="1" spc="-30" dirty="0">
                <a:latin typeface="Helvetica"/>
                <a:cs typeface="Helvetica"/>
              </a:rPr>
              <a:t> </a:t>
            </a:r>
            <a:r>
              <a:rPr sz="2000" i="1" dirty="0">
                <a:latin typeface="Helvetica"/>
                <a:cs typeface="Helvetica"/>
              </a:rPr>
              <a:t>Conversion</a:t>
            </a:r>
            <a:r>
              <a:rPr sz="2000" i="1" spc="-30" dirty="0">
                <a:latin typeface="Helvetica"/>
                <a:cs typeface="Helvetica"/>
              </a:rPr>
              <a:t> </a:t>
            </a:r>
            <a:r>
              <a:rPr sz="2000" i="1" dirty="0">
                <a:latin typeface="Helvetica"/>
                <a:cs typeface="Helvetica"/>
              </a:rPr>
              <a:t>Software,</a:t>
            </a:r>
            <a:r>
              <a:rPr sz="2000" i="1" spc="-30" dirty="0">
                <a:latin typeface="Helvetica"/>
                <a:cs typeface="Helvetica"/>
              </a:rPr>
              <a:t> </a:t>
            </a:r>
            <a:r>
              <a:rPr sz="2000" i="1" spc="-10" dirty="0">
                <a:latin typeface="Helvetica"/>
                <a:cs typeface="Helvetica"/>
              </a:rPr>
              <a:t>Inc</a:t>
            </a:r>
            <a:r>
              <a:rPr sz="2000" spc="-10" dirty="0">
                <a:latin typeface="Calibri"/>
                <a:cs typeface="Calibri"/>
              </a:rPr>
              <a:t>.”</a:t>
            </a:r>
            <a:r>
              <a:rPr sz="2000" dirty="0">
                <a:latin typeface="Calibri"/>
                <a:cs typeface="Calibri"/>
              </a:rPr>
              <a:t>	</a:t>
            </a:r>
            <a:endParaRPr lang="en-US" sz="2000" dirty="0">
              <a:latin typeface="Calibri"/>
              <a:cs typeface="Calibri"/>
            </a:endParaRPr>
          </a:p>
          <a:p>
            <a:pPr marL="697865" lvl="1" indent="-227965">
              <a:spcBef>
                <a:spcPts val="370"/>
              </a:spcBef>
              <a:buFont typeface="Arial"/>
              <a:buChar char="•"/>
              <a:tabLst>
                <a:tab pos="240665" algn="l"/>
              </a:tabLst>
            </a:pPr>
            <a:r>
              <a:rPr sz="1600" dirty="0">
                <a:latin typeface="Calibri"/>
                <a:cs typeface="Calibri"/>
              </a:rPr>
              <a:t>Provide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rolling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grey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scale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average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over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specified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sliding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window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window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stepping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for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single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layer</a:t>
            </a:r>
            <a:endParaRPr sz="1600" dirty="0">
              <a:latin typeface="Calibri"/>
              <a:cs typeface="Calibri"/>
            </a:endParaRPr>
          </a:p>
          <a:p>
            <a:pPr marL="1155065" lvl="2" indent="-227965">
              <a:spcBef>
                <a:spcPts val="370"/>
              </a:spcBef>
              <a:buFont typeface="Arial"/>
              <a:buChar char="•"/>
              <a:tabLst>
                <a:tab pos="1612265" algn="l"/>
              </a:tabLst>
            </a:pPr>
            <a:r>
              <a:rPr sz="1600" dirty="0">
                <a:latin typeface="Calibri"/>
                <a:cs typeface="Calibri"/>
              </a:rPr>
              <a:t>Allowing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layer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analysis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60" dirty="0">
                <a:latin typeface="Calibri"/>
                <a:cs typeface="Calibri"/>
              </a:rPr>
              <a:t>w.r.t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flow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distances/properties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resin</a:t>
            </a:r>
            <a:endParaRPr sz="1600" dirty="0">
              <a:latin typeface="Calibri"/>
              <a:cs typeface="Calibri"/>
            </a:endParaRPr>
          </a:p>
          <a:p>
            <a:pPr marL="1155065" lvl="2" indent="-227965">
              <a:spcBef>
                <a:spcPts val="335"/>
              </a:spcBef>
              <a:buFont typeface="Arial"/>
              <a:buChar char="•"/>
              <a:tabLst>
                <a:tab pos="1612265" algn="l"/>
              </a:tabLst>
            </a:pPr>
            <a:r>
              <a:rPr sz="1600" dirty="0">
                <a:latin typeface="Calibri"/>
                <a:cs typeface="Calibri"/>
              </a:rPr>
              <a:t>Ability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predict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where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deformation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will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start,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locations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min/max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deformation</a:t>
            </a:r>
            <a:endParaRPr sz="1600" dirty="0">
              <a:latin typeface="Calibri"/>
              <a:cs typeface="Calibri"/>
            </a:endParaRPr>
          </a:p>
          <a:p>
            <a:pPr marL="697865" lvl="1" indent="-227965">
              <a:spcBef>
                <a:spcPts val="305"/>
              </a:spcBef>
              <a:buFont typeface="Arial"/>
              <a:buChar char="•"/>
              <a:tabLst>
                <a:tab pos="1155065" algn="l"/>
              </a:tabLst>
            </a:pPr>
            <a:r>
              <a:rPr sz="1600" dirty="0">
                <a:latin typeface="Calibri"/>
                <a:cs typeface="Calibri"/>
              </a:rPr>
              <a:t>Provide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ability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lang="en-US" sz="1600" b="1" spc="-30" dirty="0">
                <a:latin typeface="Calibri"/>
                <a:cs typeface="Calibri"/>
              </a:rPr>
              <a:t>A</a:t>
            </a:r>
            <a:r>
              <a:rPr sz="1600" b="1" dirty="0">
                <a:latin typeface="Calibri"/>
                <a:cs typeface="Calibri"/>
              </a:rPr>
              <a:t>dd</a:t>
            </a:r>
            <a:r>
              <a:rPr lang="en-US" sz="1600" b="1" dirty="0">
                <a:latin typeface="Calibri"/>
                <a:cs typeface="Calibri"/>
              </a:rPr>
              <a:t>/Subtract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multiple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grey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scale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layers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using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layer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weighting</a:t>
            </a:r>
            <a:endParaRPr lang="en-US" sz="1600" spc="-10" dirty="0">
              <a:latin typeface="Calibri"/>
              <a:cs typeface="Calibri"/>
            </a:endParaRPr>
          </a:p>
          <a:p>
            <a:pPr marL="469900" lvl="1">
              <a:spcBef>
                <a:spcPts val="305"/>
              </a:spcBef>
              <a:tabLst>
                <a:tab pos="1155065" algn="l"/>
              </a:tabLst>
            </a:pPr>
            <a:endParaRPr lang="en-US" sz="105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r>
              <a:rPr lang="en-US" sz="1600" spc="-10" dirty="0">
                <a:latin typeface="Calibri"/>
                <a:cs typeface="Calibri"/>
              </a:rPr>
              <a:t>Initial Wrapper created</a:t>
            </a: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r>
              <a:rPr lang="en-US" sz="1600" spc="-10" dirty="0">
                <a:latin typeface="Calibri"/>
                <a:cs typeface="Calibri"/>
              </a:rPr>
              <a:t>to utilize API utility and</a:t>
            </a: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r>
              <a:rPr lang="en-US" sz="1600" spc="-10" dirty="0">
                <a:latin typeface="Calibri"/>
                <a:cs typeface="Calibri"/>
              </a:rPr>
              <a:t>visualize results</a:t>
            </a: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pic>
        <p:nvPicPr>
          <p:cNvPr id="45" name="Picture 1">
            <a:extLst>
              <a:ext uri="{FF2B5EF4-FFF2-40B4-BE49-F238E27FC236}">
                <a16:creationId xmlns:a16="http://schemas.microsoft.com/office/drawing/2014/main" id="{4764291A-EC9A-FDD2-88D8-46E17E632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57586" y="3296568"/>
            <a:ext cx="6120029" cy="310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C5B0FE3-E2A4-13C7-3153-EC9F64606603}"/>
              </a:ext>
            </a:extLst>
          </p:cNvPr>
          <p:cNvSpPr txBox="1"/>
          <p:nvPr/>
        </p:nvSpPr>
        <p:spPr>
          <a:xfrm>
            <a:off x="6473250" y="3032054"/>
            <a:ext cx="11154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Pixel size: 5x5mil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A60E79E-774D-F5A5-725C-DD1376B47D97}"/>
              </a:ext>
            </a:extLst>
          </p:cNvPr>
          <p:cNvSpPr txBox="1"/>
          <p:nvPr/>
        </p:nvSpPr>
        <p:spPr>
          <a:xfrm>
            <a:off x="6375080" y="2793623"/>
            <a:ext cx="1281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Total Copper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8800B97-1B3F-8073-2B20-1C886EACAEBC}"/>
              </a:ext>
            </a:extLst>
          </p:cNvPr>
          <p:cNvSpPr txBox="1"/>
          <p:nvPr/>
        </p:nvSpPr>
        <p:spPr>
          <a:xfrm>
            <a:off x="3126667" y="5368964"/>
            <a:ext cx="1909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Visualization of  20% added thieving on signal layers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3139179-0BD6-A695-3EF4-7697C81DDFEA}"/>
              </a:ext>
            </a:extLst>
          </p:cNvPr>
          <p:cNvCxnSpPr/>
          <p:nvPr/>
        </p:nvCxnSpPr>
        <p:spPr>
          <a:xfrm flipV="1">
            <a:off x="4957482" y="4239568"/>
            <a:ext cx="609600" cy="1246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B63B5E4-8225-D6CF-565E-EADA65788B63}"/>
              </a:ext>
            </a:extLst>
          </p:cNvPr>
          <p:cNvCxnSpPr>
            <a:cxnSpLocks/>
          </p:cNvCxnSpPr>
          <p:nvPr/>
        </p:nvCxnSpPr>
        <p:spPr>
          <a:xfrm>
            <a:off x="4957482" y="5516148"/>
            <a:ext cx="878542" cy="315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73E179AC-14C3-44FD-8758-0B0A70325F6F}" vid="{648CC10A-0174-4FF4-8BD2-CE523CF211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46c98d88-e344-4ed4-8496-4ed7712e255d}" enabled="0" method="" siteId="{46c98d88-e344-4ed4-8496-4ed7712e255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1061</TotalTime>
  <Words>1449</Words>
  <Application>Microsoft Office PowerPoint</Application>
  <PresentationFormat>Widescreen</PresentationFormat>
  <Paragraphs>291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Aptos</vt:lpstr>
      <vt:lpstr>Arial</vt:lpstr>
      <vt:lpstr>Calibri</vt:lpstr>
      <vt:lpstr>Calibri Light</vt:lpstr>
      <vt:lpstr>Calibri-Light</vt:lpstr>
      <vt:lpstr>Cambria Math</vt:lpstr>
      <vt:lpstr>Helvetica</vt:lpstr>
      <vt:lpstr>Helvetica Neue</vt:lpstr>
      <vt:lpstr>Intel Clear</vt:lpstr>
      <vt:lpstr>Times New Roman</vt:lpstr>
      <vt:lpstr>Verdana</vt:lpstr>
      <vt:lpstr>Wingdings</vt:lpstr>
      <vt:lpstr>Office Theme</vt:lpstr>
      <vt:lpstr>Innerlayer Copper Balancing Phase 2</vt:lpstr>
      <vt:lpstr>Background</vt:lpstr>
      <vt:lpstr>Phase 2 Motivation:  Core Deformation and Insufficient Resin Fill</vt:lpstr>
      <vt:lpstr>Phase 2 Motivation : Stackup and Material Selection</vt:lpstr>
      <vt:lpstr>Background - Continued</vt:lpstr>
      <vt:lpstr>Project Deliverables Phase 2</vt:lpstr>
      <vt:lpstr>Member Benefits</vt:lpstr>
      <vt:lpstr>Member Benefits - Continued</vt:lpstr>
      <vt:lpstr>Status: Copper Balancing Analysis</vt:lpstr>
      <vt:lpstr>Status: Copper Balancing Analysis</vt:lpstr>
      <vt:lpstr>Status: Copper Balancing Analysis</vt:lpstr>
      <vt:lpstr>Status: Copper Balancing Analysis</vt:lpstr>
      <vt:lpstr>MetAve algorithm</vt:lpstr>
      <vt:lpstr>PowerPoint Presentation</vt:lpstr>
      <vt:lpstr>Stackup Modulation of Core Deformation  On Hold until initial modeling more complete</vt:lpstr>
      <vt:lpstr> Asymmetry from Symmetric Design &amp; Stackup  </vt:lpstr>
      <vt:lpstr>Project Flow Chart -</vt:lpstr>
      <vt:lpstr>Resources and Schedule</vt:lpstr>
      <vt:lpstr>Team List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Larry Marcanti</dc:creator>
  <cp:lastModifiedBy>Asa Guest</cp:lastModifiedBy>
  <cp:revision>16</cp:revision>
  <dcterms:created xsi:type="dcterms:W3CDTF">2023-09-27T15:24:35Z</dcterms:created>
  <dcterms:modified xsi:type="dcterms:W3CDTF">2024-10-10T15:40:56Z</dcterms:modified>
</cp:coreProperties>
</file>